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134.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391" r:id="rId14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1" Type="http://schemas.openxmlformats.org/officeDocument/2006/relationships/slide" Target="slides/slide136.xml"/><Relationship Id="rId140" Type="http://schemas.openxmlformats.org/officeDocument/2006/relationships/slide" Target="slides/slide135.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slide" Target="slides/slide134.xml"/><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hanghsinlee.com/pyspark-udf/" TargetMode="Externa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1afeaea026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1afeaea026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11afeaea026_0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11afeaea026_0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11afeaea026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11afeaea026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1afeaea026_0_6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1afeaea026_0_6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11afeaea026_0_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11afeaea026_0_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11afeaea026_0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11afeaea026_0_6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11afeaea026_0_7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11afeaea026_0_7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11afeaea026_0_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11afeaea026_0_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11afeaea026_0_7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11afeaea026_0_7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11afeaea026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11afeaea026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11afeaea026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11afeaea026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1afeaea02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1afeaea02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11afeaea026_0_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11afeaea026_0_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11afeaea026_0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11afeaea026_0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11afeaea026_0_7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11afeaea026_0_7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11afeaea026_0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11afeaea026_0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7" name="Shape 787"/>
        <p:cNvGrpSpPr/>
        <p:nvPr/>
      </p:nvGrpSpPr>
      <p:grpSpPr>
        <a:xfrm>
          <a:off x="0" y="0"/>
          <a:ext cx="0" cy="0"/>
          <a:chOff x="0" y="0"/>
          <a:chExt cx="0" cy="0"/>
        </a:xfrm>
      </p:grpSpPr>
      <p:sp>
        <p:nvSpPr>
          <p:cNvPr id="788" name="Google Shape;788;g11afeaea026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11afeaea026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11afeaea026_0_7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11afeaea026_0_7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11afeaea026_0_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11afeaea026_0_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11afeaea026_0_7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11afeaea026_0_7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11afeaea026_0_7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11afeaea026_0_7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11afeaea026_0_7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11afeaea026_0_7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1afeaea026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1afeaea026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11afeaea026_0_7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11afeaea026_0_7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11afeaea026_0_7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11afeaea026_0_7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11afeaea026_0_8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11afeaea026_0_8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2a0c650966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2a0c650966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2b70f47d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2b70f47d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2a0027ebb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2a0027ebb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4" name="Shape 864"/>
        <p:cNvGrpSpPr/>
        <p:nvPr/>
      </p:nvGrpSpPr>
      <p:grpSpPr>
        <a:xfrm>
          <a:off x="0" y="0"/>
          <a:ext cx="0" cy="0"/>
          <a:chOff x="0" y="0"/>
          <a:chExt cx="0" cy="0"/>
        </a:xfrm>
      </p:grpSpPr>
      <p:sp>
        <p:nvSpPr>
          <p:cNvPr id="865" name="Google Shape;865;g2a0027ebb0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6" name="Google Shape;866;g2a0027ebb0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2a0027ebb0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2a0027ebb0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2a0027ebb0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2a0027ebb0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2" name="Shape 882"/>
        <p:cNvGrpSpPr/>
        <p:nvPr/>
      </p:nvGrpSpPr>
      <p:grpSpPr>
        <a:xfrm>
          <a:off x="0" y="0"/>
          <a:ext cx="0" cy="0"/>
          <a:chOff x="0" y="0"/>
          <a:chExt cx="0" cy="0"/>
        </a:xfrm>
      </p:grpSpPr>
      <p:sp>
        <p:nvSpPr>
          <p:cNvPr id="883" name="Google Shape;883;g2a0027ebb0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4" name="Google Shape;884;g2a0027ebb0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1afeaea026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1afeaea026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2a0027ebb0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2a0027ebb0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2a0027ebb0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6" name="Google Shape;896;g2a0027ebb0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1" name="Shape 901"/>
        <p:cNvGrpSpPr/>
        <p:nvPr/>
      </p:nvGrpSpPr>
      <p:grpSpPr>
        <a:xfrm>
          <a:off x="0" y="0"/>
          <a:ext cx="0" cy="0"/>
          <a:chOff x="0" y="0"/>
          <a:chExt cx="0" cy="0"/>
        </a:xfrm>
      </p:grpSpPr>
      <p:sp>
        <p:nvSpPr>
          <p:cNvPr id="902" name="Google Shape;902;g2a0027ebb09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3" name="Google Shape;903;g2a0027ebb09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2a0027ebb0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2a0027ebb0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2a0027ebb0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2a0027ebb0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2a0027ebb09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2a0027ebb0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2a0027ebb09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2a0027ebb09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1afeaea02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1afeaea02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1afeaea026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1afeaea026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1afeaea026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1afeaea026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1afeaea026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1afeaea026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1afeaea026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1afeaea026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1afeaea026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1afeaea026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g1243552f94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 name="Google Shape;68;g1243552f94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1afeaea026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1afeaea026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1afeaea026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1afeaea026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1afeaea026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1afeaea026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1afeaea026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1afeaea026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1afeaea026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1afeaea026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1afeaea026_0_1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1afeaea026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1afeaea026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11afeaea026_0_1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1afeaea026_0_18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1afeaea026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1afeaea026_0_1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1afeaea026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Learning Spark, 1st edition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1afeaea026_0_1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1afeaea026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1afeaea02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1afeaea0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1afeaea026_0_19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1afeaea026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1afeaea026_0_20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1afeaea026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1afeaea026_0_2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1afeaea026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1afeaea026_0_21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1afeaea026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Learning Spark 2nd Ed.</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1afeaea026_0_2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1afeaea026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1afeaea026_0_2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1afeaea026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1afeaea026_0_2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1afeaea026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1afeaea026_0_2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1afeaea026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1afeaea026_0_2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1afeaea026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1afeaea026_0_2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1afeaea026_0_2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11afeaea026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11afeaea02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1afeaea026_0_2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1afeaea026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1afeaea026_0_2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1afeaea026_0_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11afeaea026_0_2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11afeaea026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1afeaea026_0_26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1afeaea026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1afeaea026_0_2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1afeaea026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1afeaea026_0_2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1afeaea026_0_2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The map() transformation takes in a function and applies it to each element in the RDD with the result of the function being the new value of each element in the resulting RDD.</a:t>
            </a:r>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11afeaea026_0_27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11afeaea026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1afeaea026_0_2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1afeaea026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Sometimes we want to produce multiple output elements for each input element. The operation to do this is called flatMap(). As with map(), the function we provide to flatMap() is called individually for each element in our input RDD. Instead of returning a single element, we return an iterator with our return values. Rather than producing an RDD of iterators, we get back an RDD that consists of the elements from all of the iterators.</a:t>
            </a:r>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1afeaea026_0_28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1afeaea026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1afeaea026_0_2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1afeaea026_0_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11afeaea02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11afeaea02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11afeaea026_0_29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11afeaea026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1afeaea026_0_30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1afeaea026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1afeaea026_0_3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1afeaea026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1afeaea026_0_3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1afeaea026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1afeaea026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1afeaea026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11afeaea026_0_3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11afeaea026_0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1afeaea026_0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1afeaea026_0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1afeaea026_0_36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g11afeaea026_0_36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1afeaea026_0_37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g11afeaea026_0_37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11afeaea026_0_37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g11afeaea026_0_3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1afeaea02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1afeaea02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1afeaea026_0_38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g11afeaea026_0_38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1afeaea026_0_38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g11afeaea026_0_38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1afeaea026_0_39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g11afeaea026_0_39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11afeaea026_0_39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g11afeaea026_0_39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1afeaea026_0_40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g11afeaea026_0_4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1afeaea026_0_41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g11afeaea026_0_4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1afeaea026_0_41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g11afeaea026_0_4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11afeaea026_0_42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g11afeaea026_0_4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11afeaea026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11afeaea026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11afeaea026_0_43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g11afeaea026_0_43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11afeaea026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11afeaea026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1afeaea026_0_44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g11afeaea026_0_44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1afeaea026_0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1afeaea026_0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11afeaea026_0_4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11afeaea026_0_4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1afeaea026_0_45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g11afeaea026_0_45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1afeaea026_0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1afeaea026_0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11afeaea026_0_46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g11afeaea026_0_46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1afeaea026_0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1afeaea026_0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1afeaea026_0_47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g11afeaea026_0_4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1afeaea026_0_48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g11afeaea026_0_4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11afeaea026_0_48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g11afeaea026_0_4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1afeaea02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1afeaea02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1afeaea026_0_49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g11afeaea026_0_49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1afeaea026_0_50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g11afeaea026_0_5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1afeaea026_0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11afeaea026_0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1afeaea026_0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11afeaea026_0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11afeaea026_0_5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11afeaea026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1afeaea026_0_5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11afeaea026_0_5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11afeaea026_0_59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g11afeaea026_0_59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1afeaea026_0_60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g11afeaea026_0_6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1afeaea026_0_60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g11afeaea026_0_60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1afeaea026_0_61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g11afeaea026_0_6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1afeaea02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1afeaea02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1afeaea026_0_61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267284" lvl="0" marL="195578" rtl="0" algn="l">
              <a:spcBef>
                <a:spcPts val="0"/>
              </a:spcBef>
              <a:spcAft>
                <a:spcPts val="0"/>
              </a:spcAft>
              <a:buClr>
                <a:schemeClr val="dk1"/>
              </a:buClr>
              <a:buSzPts val="2700"/>
              <a:buFont typeface="Verdana"/>
              <a:buChar char="●"/>
            </a:pPr>
            <a:r>
              <a:rPr lang="en" sz="2700">
                <a:solidFill>
                  <a:schemeClr val="dk1"/>
                </a:solidFill>
                <a:latin typeface="Verdana"/>
                <a:ea typeface="Verdana"/>
                <a:cs typeface="Verdana"/>
                <a:sym typeface="Verdana"/>
              </a:rPr>
              <a:t>For Chris's info only: (</a:t>
            </a:r>
            <a:r>
              <a:rPr lang="en" u="sng">
                <a:solidFill>
                  <a:schemeClr val="accent5"/>
                </a:solidFill>
                <a:hlinkClick r:id="rId2">
                  <a:extLst>
                    <a:ext uri="{A12FA001-AC4F-418D-AE19-62706E023703}">
                      <ahyp:hlinkClr val="tx"/>
                    </a:ext>
                  </a:extLst>
                </a:hlinkClick>
              </a:rPr>
              <a:t>https://changhsinlee.com/pyspark-udf/</a:t>
            </a:r>
            <a:r>
              <a:rPr lang="en" sz="2700">
                <a:solidFill>
                  <a:schemeClr val="dk1"/>
                </a:solidFill>
                <a:latin typeface="Verdana"/>
                <a:ea typeface="Verdana"/>
                <a:cs typeface="Verdana"/>
                <a:sym typeface="Verdana"/>
              </a:rPr>
              <a:t>)</a:t>
            </a:r>
            <a:endParaRPr/>
          </a:p>
        </p:txBody>
      </p:sp>
      <p:sp>
        <p:nvSpPr>
          <p:cNvPr id="626" name="Google Shape;626;g11afeaea026_0_6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11afeaea026_0_6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11afeaea026_0_6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11afeaea026_0_6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11afeaea026_0_6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1afeaea026_0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11afeaea026_0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1afeaea026_0_6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11afeaea026_0_6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11afeaea026_0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11afeaea026_0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11afeaea026_0_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11afeaea026_0_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1afeaea026_0_6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11afeaea026_0_6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11afeaea026_0_6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11afeaea026_0_6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11afeaea026_0_6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11afeaea026_0_6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Darl">
  <p:cSld name="Title Slide Darl">
    <p:bg>
      <p:bgPr>
        <a:solidFill>
          <a:srgbClr val="002647"/>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3888" y="1087244"/>
            <a:ext cx="7886700" cy="3094500"/>
          </a:xfrm>
          <a:prstGeom prst="rect">
            <a:avLst/>
          </a:prstGeom>
          <a:solidFill>
            <a:schemeClr val="lt1">
              <a:alpha val="0"/>
            </a:schemeClr>
          </a:solidFill>
          <a:ln>
            <a:noFill/>
          </a:ln>
        </p:spPr>
        <p:txBody>
          <a:bodyPr anchorCtr="0" anchor="ctr" bIns="34275" lIns="68575" spcFirstLastPara="1" rIns="68575" wrap="square" tIns="34275">
            <a:normAutofit/>
          </a:bodyPr>
          <a:lstStyle>
            <a:lvl1pPr lvl="0" rtl="0" algn="ctr">
              <a:lnSpc>
                <a:spcPct val="90000"/>
              </a:lnSpc>
              <a:spcBef>
                <a:spcPts val="0"/>
              </a:spcBef>
              <a:spcAft>
                <a:spcPts val="0"/>
              </a:spcAft>
              <a:buClr>
                <a:schemeClr val="lt1"/>
              </a:buClr>
              <a:buSzPts val="4500"/>
              <a:buFont typeface="Verdana"/>
              <a:buNone/>
              <a:defRPr sz="4500">
                <a:solidFill>
                  <a:schemeClr val="lt1"/>
                </a:solidFill>
                <a:latin typeface="Verdana"/>
                <a:ea typeface="Verdana"/>
                <a:cs typeface="Verdana"/>
                <a:sym typeface="Verdana"/>
              </a:defRPr>
            </a:lvl1pPr>
            <a:lvl2pPr lvl="1" rtl="0">
              <a:spcBef>
                <a:spcPts val="0"/>
              </a:spcBef>
              <a:spcAft>
                <a:spcPts val="0"/>
              </a:spcAft>
              <a:buSzPts val="2800"/>
              <a:buFont typeface="Verdana"/>
              <a:buNone/>
              <a:defRPr>
                <a:latin typeface="Verdana"/>
                <a:ea typeface="Verdana"/>
                <a:cs typeface="Verdana"/>
                <a:sym typeface="Verdana"/>
              </a:defRPr>
            </a:lvl2pPr>
            <a:lvl3pPr lvl="2" rtl="0">
              <a:spcBef>
                <a:spcPts val="0"/>
              </a:spcBef>
              <a:spcAft>
                <a:spcPts val="0"/>
              </a:spcAft>
              <a:buSzPts val="2800"/>
              <a:buFont typeface="Verdana"/>
              <a:buNone/>
              <a:defRPr>
                <a:latin typeface="Verdana"/>
                <a:ea typeface="Verdana"/>
                <a:cs typeface="Verdana"/>
                <a:sym typeface="Verdana"/>
              </a:defRPr>
            </a:lvl3pPr>
            <a:lvl4pPr lvl="3" rtl="0">
              <a:spcBef>
                <a:spcPts val="0"/>
              </a:spcBef>
              <a:spcAft>
                <a:spcPts val="0"/>
              </a:spcAft>
              <a:buSzPts val="2800"/>
              <a:buFont typeface="Verdana"/>
              <a:buNone/>
              <a:defRPr>
                <a:latin typeface="Verdana"/>
                <a:ea typeface="Verdana"/>
                <a:cs typeface="Verdana"/>
                <a:sym typeface="Verdana"/>
              </a:defRPr>
            </a:lvl4pPr>
            <a:lvl5pPr lvl="4" rtl="0">
              <a:spcBef>
                <a:spcPts val="0"/>
              </a:spcBef>
              <a:spcAft>
                <a:spcPts val="0"/>
              </a:spcAft>
              <a:buSzPts val="2800"/>
              <a:buFont typeface="Verdana"/>
              <a:buNone/>
              <a:defRPr>
                <a:latin typeface="Verdana"/>
                <a:ea typeface="Verdana"/>
                <a:cs typeface="Verdana"/>
                <a:sym typeface="Verdana"/>
              </a:defRPr>
            </a:lvl5pPr>
            <a:lvl6pPr lvl="5" rtl="0">
              <a:spcBef>
                <a:spcPts val="0"/>
              </a:spcBef>
              <a:spcAft>
                <a:spcPts val="0"/>
              </a:spcAft>
              <a:buSzPts val="2800"/>
              <a:buFont typeface="Verdana"/>
              <a:buNone/>
              <a:defRPr>
                <a:latin typeface="Verdana"/>
                <a:ea typeface="Verdana"/>
                <a:cs typeface="Verdana"/>
                <a:sym typeface="Verdana"/>
              </a:defRPr>
            </a:lvl6pPr>
            <a:lvl7pPr lvl="6" rtl="0">
              <a:spcBef>
                <a:spcPts val="0"/>
              </a:spcBef>
              <a:spcAft>
                <a:spcPts val="0"/>
              </a:spcAft>
              <a:buSzPts val="2800"/>
              <a:buFont typeface="Verdana"/>
              <a:buNone/>
              <a:defRPr>
                <a:latin typeface="Verdana"/>
                <a:ea typeface="Verdana"/>
                <a:cs typeface="Verdana"/>
                <a:sym typeface="Verdana"/>
              </a:defRPr>
            </a:lvl7pPr>
            <a:lvl8pPr lvl="7" rtl="0">
              <a:spcBef>
                <a:spcPts val="0"/>
              </a:spcBef>
              <a:spcAft>
                <a:spcPts val="0"/>
              </a:spcAft>
              <a:buSzPts val="2800"/>
              <a:buFont typeface="Verdana"/>
              <a:buNone/>
              <a:defRPr>
                <a:latin typeface="Verdana"/>
                <a:ea typeface="Verdana"/>
                <a:cs typeface="Verdana"/>
                <a:sym typeface="Verdana"/>
              </a:defRPr>
            </a:lvl8pPr>
            <a:lvl9pPr lvl="8" rtl="0">
              <a:spcBef>
                <a:spcPts val="0"/>
              </a:spcBef>
              <a:spcAft>
                <a:spcPts val="0"/>
              </a:spcAft>
              <a:buSzPts val="2800"/>
              <a:buFont typeface="Verdana"/>
              <a:buNone/>
              <a:defRPr>
                <a:latin typeface="Verdana"/>
                <a:ea typeface="Verdana"/>
                <a:cs typeface="Verdana"/>
                <a:sym typeface="Verdana"/>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52" name="Shape 52"/>
        <p:cNvGrpSpPr/>
        <p:nvPr/>
      </p:nvGrpSpPr>
      <p:grpSpPr>
        <a:xfrm>
          <a:off x="0" y="0"/>
          <a:ext cx="0" cy="0"/>
          <a:chOff x="0" y="0"/>
          <a:chExt cx="0" cy="0"/>
        </a:xfrm>
      </p:grpSpPr>
      <p:sp>
        <p:nvSpPr>
          <p:cNvPr id="53" name="Google Shape;53;p14"/>
          <p:cNvSpPr txBox="1"/>
          <p:nvPr>
            <p:ph type="title"/>
          </p:nvPr>
        </p:nvSpPr>
        <p:spPr>
          <a:xfrm>
            <a:off x="628650" y="184393"/>
            <a:ext cx="7886700" cy="5625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chemeClr val="dk1"/>
              </a:buClr>
              <a:buSzPts val="1400"/>
              <a:buFont typeface="Verdana"/>
              <a:buNone/>
              <a:defRPr>
                <a:latin typeface="Verdana"/>
                <a:ea typeface="Verdana"/>
                <a:cs typeface="Verdana"/>
                <a:sym typeface="Verdana"/>
              </a:defRPr>
            </a:lvl1pPr>
            <a:lvl2pPr lvl="1" rtl="0">
              <a:spcBef>
                <a:spcPts val="0"/>
              </a:spcBef>
              <a:spcAft>
                <a:spcPts val="0"/>
              </a:spcAft>
              <a:buSzPts val="2800"/>
              <a:buFont typeface="Verdana"/>
              <a:buNone/>
              <a:defRPr>
                <a:latin typeface="Verdana"/>
                <a:ea typeface="Verdana"/>
                <a:cs typeface="Verdana"/>
                <a:sym typeface="Verdana"/>
              </a:defRPr>
            </a:lvl2pPr>
            <a:lvl3pPr lvl="2" rtl="0">
              <a:spcBef>
                <a:spcPts val="0"/>
              </a:spcBef>
              <a:spcAft>
                <a:spcPts val="0"/>
              </a:spcAft>
              <a:buSzPts val="2800"/>
              <a:buFont typeface="Verdana"/>
              <a:buNone/>
              <a:defRPr>
                <a:latin typeface="Verdana"/>
                <a:ea typeface="Verdana"/>
                <a:cs typeface="Verdana"/>
                <a:sym typeface="Verdana"/>
              </a:defRPr>
            </a:lvl3pPr>
            <a:lvl4pPr lvl="3" rtl="0">
              <a:spcBef>
                <a:spcPts val="0"/>
              </a:spcBef>
              <a:spcAft>
                <a:spcPts val="0"/>
              </a:spcAft>
              <a:buSzPts val="2800"/>
              <a:buFont typeface="Verdana"/>
              <a:buNone/>
              <a:defRPr>
                <a:latin typeface="Verdana"/>
                <a:ea typeface="Verdana"/>
                <a:cs typeface="Verdana"/>
                <a:sym typeface="Verdana"/>
              </a:defRPr>
            </a:lvl4pPr>
            <a:lvl5pPr lvl="4" rtl="0">
              <a:spcBef>
                <a:spcPts val="0"/>
              </a:spcBef>
              <a:spcAft>
                <a:spcPts val="0"/>
              </a:spcAft>
              <a:buSzPts val="2800"/>
              <a:buFont typeface="Verdana"/>
              <a:buNone/>
              <a:defRPr>
                <a:latin typeface="Verdana"/>
                <a:ea typeface="Verdana"/>
                <a:cs typeface="Verdana"/>
                <a:sym typeface="Verdana"/>
              </a:defRPr>
            </a:lvl5pPr>
            <a:lvl6pPr lvl="5" rtl="0">
              <a:spcBef>
                <a:spcPts val="0"/>
              </a:spcBef>
              <a:spcAft>
                <a:spcPts val="0"/>
              </a:spcAft>
              <a:buSzPts val="2800"/>
              <a:buFont typeface="Verdana"/>
              <a:buNone/>
              <a:defRPr>
                <a:latin typeface="Verdana"/>
                <a:ea typeface="Verdana"/>
                <a:cs typeface="Verdana"/>
                <a:sym typeface="Verdana"/>
              </a:defRPr>
            </a:lvl6pPr>
            <a:lvl7pPr lvl="6" rtl="0">
              <a:spcBef>
                <a:spcPts val="0"/>
              </a:spcBef>
              <a:spcAft>
                <a:spcPts val="0"/>
              </a:spcAft>
              <a:buSzPts val="2800"/>
              <a:buFont typeface="Verdana"/>
              <a:buNone/>
              <a:defRPr>
                <a:latin typeface="Verdana"/>
                <a:ea typeface="Verdana"/>
                <a:cs typeface="Verdana"/>
                <a:sym typeface="Verdana"/>
              </a:defRPr>
            </a:lvl7pPr>
            <a:lvl8pPr lvl="7" rtl="0">
              <a:spcBef>
                <a:spcPts val="0"/>
              </a:spcBef>
              <a:spcAft>
                <a:spcPts val="0"/>
              </a:spcAft>
              <a:buSzPts val="2800"/>
              <a:buFont typeface="Verdana"/>
              <a:buNone/>
              <a:defRPr>
                <a:latin typeface="Verdana"/>
                <a:ea typeface="Verdana"/>
                <a:cs typeface="Verdana"/>
                <a:sym typeface="Verdana"/>
              </a:defRPr>
            </a:lvl8pPr>
            <a:lvl9pPr lvl="8" rtl="0">
              <a:spcBef>
                <a:spcPts val="0"/>
              </a:spcBef>
              <a:spcAft>
                <a:spcPts val="0"/>
              </a:spcAft>
              <a:buSzPts val="2800"/>
              <a:buFont typeface="Verdana"/>
              <a:buNone/>
              <a:defRPr>
                <a:latin typeface="Verdana"/>
                <a:ea typeface="Verdana"/>
                <a:cs typeface="Verdana"/>
                <a:sym typeface="Verdana"/>
              </a:defRPr>
            </a:lvl9pPr>
          </a:lstStyle>
          <a:p/>
        </p:txBody>
      </p:sp>
      <p:sp>
        <p:nvSpPr>
          <p:cNvPr id="54" name="Google Shape;54;p14"/>
          <p:cNvSpPr txBox="1"/>
          <p:nvPr>
            <p:ph idx="1" type="body"/>
          </p:nvPr>
        </p:nvSpPr>
        <p:spPr>
          <a:xfrm>
            <a:off x="628650" y="894523"/>
            <a:ext cx="7886700" cy="3549900"/>
          </a:xfrm>
          <a:prstGeom prst="rect">
            <a:avLst/>
          </a:prstGeom>
          <a:noFill/>
          <a:ln>
            <a:noFill/>
          </a:ln>
        </p:spPr>
        <p:txBody>
          <a:bodyPr anchorCtr="0" anchor="t" bIns="34275" lIns="68575" spcFirstLastPara="1" rIns="68575" wrap="square" tIns="34275">
            <a:normAutofit/>
          </a:bodyPr>
          <a:lstStyle>
            <a:lvl1pPr indent="-400050" lvl="0" marL="457200" rtl="0" algn="l">
              <a:lnSpc>
                <a:spcPct val="90000"/>
              </a:lnSpc>
              <a:spcBef>
                <a:spcPts val="800"/>
              </a:spcBef>
              <a:spcAft>
                <a:spcPts val="0"/>
              </a:spcAft>
              <a:buClr>
                <a:schemeClr val="dk1"/>
              </a:buClr>
              <a:buSzPts val="2700"/>
              <a:buFont typeface="Verdana"/>
              <a:buChar char="●"/>
              <a:defRPr sz="2700">
                <a:latin typeface="Verdana"/>
                <a:ea typeface="Verdana"/>
                <a:cs typeface="Verdana"/>
                <a:sym typeface="Verdana"/>
              </a:defRPr>
            </a:lvl1pPr>
            <a:lvl2pPr indent="-374650" lvl="1" marL="914400" rtl="0" algn="l">
              <a:lnSpc>
                <a:spcPct val="90000"/>
              </a:lnSpc>
              <a:spcBef>
                <a:spcPts val="1200"/>
              </a:spcBef>
              <a:spcAft>
                <a:spcPts val="0"/>
              </a:spcAft>
              <a:buClr>
                <a:schemeClr val="dk1"/>
              </a:buClr>
              <a:buSzPts val="2300"/>
              <a:buFont typeface="Verdana"/>
              <a:buChar char="○"/>
              <a:defRPr sz="2300">
                <a:latin typeface="Verdana"/>
                <a:ea typeface="Verdana"/>
                <a:cs typeface="Verdana"/>
                <a:sym typeface="Verdana"/>
              </a:defRPr>
            </a:lvl2pPr>
            <a:lvl3pPr indent="-355600" lvl="2" marL="1371600" rtl="0" algn="l">
              <a:lnSpc>
                <a:spcPct val="90000"/>
              </a:lnSpc>
              <a:spcBef>
                <a:spcPts val="1200"/>
              </a:spcBef>
              <a:spcAft>
                <a:spcPts val="0"/>
              </a:spcAft>
              <a:buClr>
                <a:schemeClr val="dk1"/>
              </a:buClr>
              <a:buSzPts val="2000"/>
              <a:buFont typeface="Verdana"/>
              <a:buChar char="■"/>
              <a:defRPr sz="2000">
                <a:latin typeface="Verdana"/>
                <a:ea typeface="Verdana"/>
                <a:cs typeface="Verdana"/>
                <a:sym typeface="Verdana"/>
              </a:defRPr>
            </a:lvl3pPr>
            <a:lvl4pPr indent="-342900" lvl="3" marL="1828800" rtl="0" algn="l">
              <a:lnSpc>
                <a:spcPct val="90000"/>
              </a:lnSpc>
              <a:spcBef>
                <a:spcPts val="1200"/>
              </a:spcBef>
              <a:spcAft>
                <a:spcPts val="0"/>
              </a:spcAft>
              <a:buClr>
                <a:schemeClr val="dk1"/>
              </a:buClr>
              <a:buSzPts val="1800"/>
              <a:buFont typeface="Verdana"/>
              <a:buChar char="●"/>
              <a:defRPr sz="1800">
                <a:latin typeface="Verdana"/>
                <a:ea typeface="Verdana"/>
                <a:cs typeface="Verdana"/>
                <a:sym typeface="Verdana"/>
              </a:defRPr>
            </a:lvl4pPr>
            <a:lvl5pPr indent="-342900" lvl="4" marL="2286000" rtl="0" algn="l">
              <a:lnSpc>
                <a:spcPct val="90000"/>
              </a:lnSpc>
              <a:spcBef>
                <a:spcPts val="1200"/>
              </a:spcBef>
              <a:spcAft>
                <a:spcPts val="0"/>
              </a:spcAft>
              <a:buClr>
                <a:schemeClr val="dk1"/>
              </a:buClr>
              <a:buSzPts val="1800"/>
              <a:buFont typeface="Verdana"/>
              <a:buChar char="○"/>
              <a:defRPr sz="1800">
                <a:latin typeface="Verdana"/>
                <a:ea typeface="Verdana"/>
                <a:cs typeface="Verdana"/>
                <a:sym typeface="Verdana"/>
              </a:defRPr>
            </a:lvl5pPr>
            <a:lvl6pPr indent="-317500" lvl="5" marL="2743200" rtl="0" algn="l">
              <a:lnSpc>
                <a:spcPct val="90000"/>
              </a:lnSpc>
              <a:spcBef>
                <a:spcPts val="1200"/>
              </a:spcBef>
              <a:spcAft>
                <a:spcPts val="0"/>
              </a:spcAft>
              <a:buClr>
                <a:schemeClr val="dk1"/>
              </a:buClr>
              <a:buSzPts val="1400"/>
              <a:buFont typeface="Verdana"/>
              <a:buChar char="■"/>
              <a:defRPr>
                <a:latin typeface="Verdana"/>
                <a:ea typeface="Verdana"/>
                <a:cs typeface="Verdana"/>
                <a:sym typeface="Verdana"/>
              </a:defRPr>
            </a:lvl6pPr>
            <a:lvl7pPr indent="-317500" lvl="6" marL="3200400" rtl="0" algn="l">
              <a:lnSpc>
                <a:spcPct val="90000"/>
              </a:lnSpc>
              <a:spcBef>
                <a:spcPts val="1200"/>
              </a:spcBef>
              <a:spcAft>
                <a:spcPts val="0"/>
              </a:spcAft>
              <a:buClr>
                <a:schemeClr val="dk1"/>
              </a:buClr>
              <a:buSzPts val="1400"/>
              <a:buFont typeface="Verdana"/>
              <a:buChar char="●"/>
              <a:defRPr>
                <a:latin typeface="Verdana"/>
                <a:ea typeface="Verdana"/>
                <a:cs typeface="Verdana"/>
                <a:sym typeface="Verdana"/>
              </a:defRPr>
            </a:lvl7pPr>
            <a:lvl8pPr indent="-317500" lvl="7" marL="3657600" rtl="0" algn="l">
              <a:lnSpc>
                <a:spcPct val="90000"/>
              </a:lnSpc>
              <a:spcBef>
                <a:spcPts val="1200"/>
              </a:spcBef>
              <a:spcAft>
                <a:spcPts val="0"/>
              </a:spcAft>
              <a:buClr>
                <a:schemeClr val="dk1"/>
              </a:buClr>
              <a:buSzPts val="1400"/>
              <a:buFont typeface="Verdana"/>
              <a:buChar char="○"/>
              <a:defRPr>
                <a:latin typeface="Verdana"/>
                <a:ea typeface="Verdana"/>
                <a:cs typeface="Verdana"/>
                <a:sym typeface="Verdana"/>
              </a:defRPr>
            </a:lvl8pPr>
            <a:lvl9pPr indent="-317500" lvl="8" marL="4114800" rtl="0" algn="l">
              <a:lnSpc>
                <a:spcPct val="90000"/>
              </a:lnSpc>
              <a:spcBef>
                <a:spcPts val="1200"/>
              </a:spcBef>
              <a:spcAft>
                <a:spcPts val="1200"/>
              </a:spcAft>
              <a:buClr>
                <a:schemeClr val="dk1"/>
              </a:buClr>
              <a:buSzPts val="1400"/>
              <a:buFont typeface="Verdana"/>
              <a:buChar char="■"/>
              <a:defRPr>
                <a:latin typeface="Verdana"/>
                <a:ea typeface="Verdana"/>
                <a:cs typeface="Verdana"/>
                <a:sym typeface="Verdana"/>
              </a:defRPr>
            </a:lvl9pPr>
          </a:lstStyle>
          <a:p/>
        </p:txBody>
      </p:sp>
    </p:spTree>
  </p:cSld>
  <p:clrMapOvr>
    <a:masterClrMapping/>
  </p:clrMapOvr>
  <p:extLst>
    <p:ext uri="{DCECCB84-F9BA-43D5-87BE-67443E8EF086}">
      <p15:sldGuideLst>
        <p15:guide id="1"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mp; Bullets">
  <p:cSld name="Title &amp; Bullets">
    <p:spTree>
      <p:nvGrpSpPr>
        <p:cNvPr id="55" name="Shape 55"/>
        <p:cNvGrpSpPr/>
        <p:nvPr/>
      </p:nvGrpSpPr>
      <p:grpSpPr>
        <a:xfrm>
          <a:off x="0" y="0"/>
          <a:ext cx="0" cy="0"/>
          <a:chOff x="0" y="0"/>
          <a:chExt cx="0" cy="0"/>
        </a:xfrm>
      </p:grpSpPr>
      <p:sp>
        <p:nvSpPr>
          <p:cNvPr id="56" name="Google Shape;56;p15"/>
          <p:cNvSpPr txBox="1"/>
          <p:nvPr>
            <p:ph type="title"/>
          </p:nvPr>
        </p:nvSpPr>
        <p:spPr>
          <a:xfrm>
            <a:off x="285750" y="810369"/>
            <a:ext cx="8572500" cy="381600"/>
          </a:xfrm>
          <a:prstGeom prst="rect">
            <a:avLst/>
          </a:prstGeom>
          <a:noFill/>
          <a:ln>
            <a:noFill/>
          </a:ln>
        </p:spPr>
        <p:txBody>
          <a:bodyPr anchorCtr="0" anchor="t" bIns="32750" lIns="32750" spcFirstLastPara="1" rIns="32750" wrap="square" tIns="32750">
            <a:normAutofit/>
          </a:bodyPr>
          <a:lstStyle>
            <a:lvl1pPr lvl="0" rtl="0" algn="l">
              <a:lnSpc>
                <a:spcPct val="80000"/>
              </a:lnSpc>
              <a:spcBef>
                <a:spcPts val="1800"/>
              </a:spcBef>
              <a:spcAft>
                <a:spcPts val="0"/>
              </a:spcAft>
              <a:buClr>
                <a:schemeClr val="accent1"/>
              </a:buClr>
              <a:buSzPts val="1200"/>
              <a:buNone/>
              <a:defRPr/>
            </a:lvl1pPr>
            <a:lvl2pPr lvl="1" rtl="0" algn="l">
              <a:lnSpc>
                <a:spcPct val="80000"/>
              </a:lnSpc>
              <a:spcBef>
                <a:spcPts val="1800"/>
              </a:spcBef>
              <a:spcAft>
                <a:spcPts val="0"/>
              </a:spcAft>
              <a:buClr>
                <a:schemeClr val="accent1"/>
              </a:buClr>
              <a:buSzPts val="1200"/>
              <a:buNone/>
              <a:defRPr/>
            </a:lvl2pPr>
            <a:lvl3pPr lvl="2" rtl="0" algn="l">
              <a:lnSpc>
                <a:spcPct val="80000"/>
              </a:lnSpc>
              <a:spcBef>
                <a:spcPts val="1800"/>
              </a:spcBef>
              <a:spcAft>
                <a:spcPts val="0"/>
              </a:spcAft>
              <a:buClr>
                <a:schemeClr val="accent1"/>
              </a:buClr>
              <a:buSzPts val="1200"/>
              <a:buNone/>
              <a:defRPr/>
            </a:lvl3pPr>
            <a:lvl4pPr lvl="3" rtl="0" algn="l">
              <a:lnSpc>
                <a:spcPct val="80000"/>
              </a:lnSpc>
              <a:spcBef>
                <a:spcPts val="1800"/>
              </a:spcBef>
              <a:spcAft>
                <a:spcPts val="0"/>
              </a:spcAft>
              <a:buClr>
                <a:schemeClr val="accent1"/>
              </a:buClr>
              <a:buSzPts val="1200"/>
              <a:buNone/>
              <a:defRPr/>
            </a:lvl4pPr>
            <a:lvl5pPr lvl="4" rtl="0" algn="l">
              <a:lnSpc>
                <a:spcPct val="80000"/>
              </a:lnSpc>
              <a:spcBef>
                <a:spcPts val="1800"/>
              </a:spcBef>
              <a:spcAft>
                <a:spcPts val="0"/>
              </a:spcAft>
              <a:buClr>
                <a:schemeClr val="accent1"/>
              </a:buClr>
              <a:buSzPts val="1200"/>
              <a:buNone/>
              <a:defRPr/>
            </a:lvl5pPr>
            <a:lvl6pPr lvl="5" rtl="0" algn="l">
              <a:lnSpc>
                <a:spcPct val="80000"/>
              </a:lnSpc>
              <a:spcBef>
                <a:spcPts val="1800"/>
              </a:spcBef>
              <a:spcAft>
                <a:spcPts val="0"/>
              </a:spcAft>
              <a:buClr>
                <a:schemeClr val="accent1"/>
              </a:buClr>
              <a:buSzPts val="1200"/>
              <a:buNone/>
              <a:defRPr/>
            </a:lvl6pPr>
            <a:lvl7pPr lvl="6" rtl="0" algn="l">
              <a:lnSpc>
                <a:spcPct val="80000"/>
              </a:lnSpc>
              <a:spcBef>
                <a:spcPts val="1800"/>
              </a:spcBef>
              <a:spcAft>
                <a:spcPts val="0"/>
              </a:spcAft>
              <a:buClr>
                <a:schemeClr val="accent1"/>
              </a:buClr>
              <a:buSzPts val="1200"/>
              <a:buNone/>
              <a:defRPr/>
            </a:lvl7pPr>
            <a:lvl8pPr lvl="7" rtl="0" algn="l">
              <a:lnSpc>
                <a:spcPct val="80000"/>
              </a:lnSpc>
              <a:spcBef>
                <a:spcPts val="1800"/>
              </a:spcBef>
              <a:spcAft>
                <a:spcPts val="0"/>
              </a:spcAft>
              <a:buClr>
                <a:schemeClr val="accent1"/>
              </a:buClr>
              <a:buSzPts val="1200"/>
              <a:buNone/>
              <a:defRPr/>
            </a:lvl8pPr>
            <a:lvl9pPr lvl="8" rtl="0" algn="l">
              <a:lnSpc>
                <a:spcPct val="80000"/>
              </a:lnSpc>
              <a:spcBef>
                <a:spcPts val="1800"/>
              </a:spcBef>
              <a:spcAft>
                <a:spcPts val="0"/>
              </a:spcAft>
              <a:buClr>
                <a:schemeClr val="accent1"/>
              </a:buClr>
              <a:buSzPts val="1200"/>
              <a:buNone/>
              <a:defRPr/>
            </a:lvl9pPr>
          </a:lstStyle>
          <a:p/>
        </p:txBody>
      </p:sp>
      <p:sp>
        <p:nvSpPr>
          <p:cNvPr id="57" name="Google Shape;57;p15"/>
          <p:cNvSpPr txBox="1"/>
          <p:nvPr>
            <p:ph idx="1" type="body"/>
          </p:nvPr>
        </p:nvSpPr>
        <p:spPr>
          <a:xfrm>
            <a:off x="285750" y="1446609"/>
            <a:ext cx="8572500" cy="3221400"/>
          </a:xfrm>
          <a:prstGeom prst="rect">
            <a:avLst/>
          </a:prstGeom>
          <a:noFill/>
          <a:ln>
            <a:noFill/>
          </a:ln>
        </p:spPr>
        <p:txBody>
          <a:bodyPr anchorCtr="0" anchor="t" bIns="32750" lIns="32750" spcFirstLastPara="1" rIns="32750" wrap="square" tIns="32750">
            <a:normAutofit/>
          </a:bodyPr>
          <a:lstStyle>
            <a:lvl1pPr indent="-304800" lvl="0" marL="457200" rtl="0" algn="l">
              <a:lnSpc>
                <a:spcPct val="100000"/>
              </a:lnSpc>
              <a:spcBef>
                <a:spcPts val="1800"/>
              </a:spcBef>
              <a:spcAft>
                <a:spcPts val="0"/>
              </a:spcAft>
              <a:buClr>
                <a:schemeClr val="accent1"/>
              </a:buClr>
              <a:buSzPts val="1200"/>
              <a:buChar char="▸"/>
              <a:defRPr/>
            </a:lvl1pPr>
            <a:lvl2pPr indent="-304800" lvl="1" marL="914400" rtl="0" algn="l">
              <a:lnSpc>
                <a:spcPct val="100000"/>
              </a:lnSpc>
              <a:spcBef>
                <a:spcPts val="1800"/>
              </a:spcBef>
              <a:spcAft>
                <a:spcPts val="0"/>
              </a:spcAft>
              <a:buClr>
                <a:schemeClr val="accent1"/>
              </a:buClr>
              <a:buSzPts val="1200"/>
              <a:buChar char="▸"/>
              <a:defRPr/>
            </a:lvl2pPr>
            <a:lvl3pPr indent="-304800" lvl="2" marL="1371600" rtl="0" algn="l">
              <a:lnSpc>
                <a:spcPct val="100000"/>
              </a:lnSpc>
              <a:spcBef>
                <a:spcPts val="1800"/>
              </a:spcBef>
              <a:spcAft>
                <a:spcPts val="0"/>
              </a:spcAft>
              <a:buClr>
                <a:schemeClr val="accent1"/>
              </a:buClr>
              <a:buSzPts val="1200"/>
              <a:buChar char="▸"/>
              <a:defRPr/>
            </a:lvl3pPr>
            <a:lvl4pPr indent="-304800" lvl="3" marL="1828800" rtl="0" algn="l">
              <a:lnSpc>
                <a:spcPct val="100000"/>
              </a:lnSpc>
              <a:spcBef>
                <a:spcPts val="1800"/>
              </a:spcBef>
              <a:spcAft>
                <a:spcPts val="0"/>
              </a:spcAft>
              <a:buClr>
                <a:schemeClr val="accent1"/>
              </a:buClr>
              <a:buSzPts val="1200"/>
              <a:buChar char="▸"/>
              <a:defRPr/>
            </a:lvl4pPr>
            <a:lvl5pPr indent="-304800" lvl="4" marL="2286000" rtl="0" algn="l">
              <a:lnSpc>
                <a:spcPct val="100000"/>
              </a:lnSpc>
              <a:spcBef>
                <a:spcPts val="1800"/>
              </a:spcBef>
              <a:spcAft>
                <a:spcPts val="0"/>
              </a:spcAft>
              <a:buClr>
                <a:schemeClr val="accent1"/>
              </a:buClr>
              <a:buSzPts val="1200"/>
              <a:buChar char="▸"/>
              <a:defRPr/>
            </a:lvl5pPr>
            <a:lvl6pPr indent="-304800" lvl="5" marL="2743200" rtl="0" algn="l">
              <a:lnSpc>
                <a:spcPct val="100000"/>
              </a:lnSpc>
              <a:spcBef>
                <a:spcPts val="1800"/>
              </a:spcBef>
              <a:spcAft>
                <a:spcPts val="0"/>
              </a:spcAft>
              <a:buSzPts val="1200"/>
              <a:buChar char="■"/>
              <a:defRPr/>
            </a:lvl6pPr>
            <a:lvl7pPr indent="-304800" lvl="6" marL="3200400" rtl="0" algn="l">
              <a:lnSpc>
                <a:spcPct val="100000"/>
              </a:lnSpc>
              <a:spcBef>
                <a:spcPts val="1800"/>
              </a:spcBef>
              <a:spcAft>
                <a:spcPts val="0"/>
              </a:spcAft>
              <a:buSzPts val="1200"/>
              <a:buChar char="●"/>
              <a:defRPr/>
            </a:lvl7pPr>
            <a:lvl8pPr indent="-304800" lvl="7" marL="3657600" rtl="0" algn="l">
              <a:lnSpc>
                <a:spcPct val="100000"/>
              </a:lnSpc>
              <a:spcBef>
                <a:spcPts val="1800"/>
              </a:spcBef>
              <a:spcAft>
                <a:spcPts val="0"/>
              </a:spcAft>
              <a:buSzPts val="1200"/>
              <a:buChar char="○"/>
              <a:defRPr/>
            </a:lvl8pPr>
            <a:lvl9pPr indent="-304800" lvl="8" marL="4114800" rtl="0" algn="l">
              <a:lnSpc>
                <a:spcPct val="100000"/>
              </a:lnSpc>
              <a:spcBef>
                <a:spcPts val="1800"/>
              </a:spcBef>
              <a:spcAft>
                <a:spcPts val="0"/>
              </a:spcAft>
              <a:buSzPts val="1200"/>
              <a:buChar char="■"/>
              <a:defRPr/>
            </a:lvl9pPr>
          </a:lstStyle>
          <a:p/>
        </p:txBody>
      </p:sp>
      <p:sp>
        <p:nvSpPr>
          <p:cNvPr id="58" name="Google Shape;58;p15"/>
          <p:cNvSpPr txBox="1"/>
          <p:nvPr>
            <p:ph idx="12" type="sldNum"/>
          </p:nvPr>
        </p:nvSpPr>
        <p:spPr>
          <a:xfrm>
            <a:off x="8568719" y="227707"/>
            <a:ext cx="285900" cy="241200"/>
          </a:xfrm>
          <a:prstGeom prst="rect">
            <a:avLst/>
          </a:prstGeom>
          <a:noFill/>
          <a:ln>
            <a:noFill/>
          </a:ln>
        </p:spPr>
        <p:txBody>
          <a:bodyPr anchorCtr="0" anchor="t" bIns="32750" lIns="32750" spcFirstLastPara="1" rIns="32750" wrap="square" tIns="32750">
            <a:normAutofit lnSpcReduction="10000"/>
          </a:bodyPr>
          <a:lstStyle>
            <a:lvl1pPr indent="0" lvl="0" marL="0" rtl="0" algn="r">
              <a:lnSpc>
                <a:spcPct val="80000"/>
              </a:lnSpc>
              <a:spcBef>
                <a:spcPts val="0"/>
              </a:spcBef>
              <a:spcAft>
                <a:spcPts val="0"/>
              </a:spcAft>
              <a:buClr>
                <a:srgbClr val="838787"/>
              </a:buClr>
              <a:buSzPts val="1500"/>
              <a:buFont typeface="Arial"/>
              <a:buNone/>
              <a:defRPr sz="1500">
                <a:latin typeface="Arial"/>
                <a:ea typeface="Arial"/>
                <a:cs typeface="Arial"/>
                <a:sym typeface="Arial"/>
              </a:defRPr>
            </a:lvl1pPr>
            <a:lvl2pPr indent="0" lvl="1" marL="0" rtl="0" algn="r">
              <a:lnSpc>
                <a:spcPct val="80000"/>
              </a:lnSpc>
              <a:spcBef>
                <a:spcPts val="0"/>
              </a:spcBef>
              <a:spcAft>
                <a:spcPts val="0"/>
              </a:spcAft>
              <a:buClr>
                <a:srgbClr val="838787"/>
              </a:buClr>
              <a:buSzPts val="1500"/>
              <a:buFont typeface="Arial"/>
              <a:buNone/>
              <a:defRPr sz="1500">
                <a:latin typeface="Arial"/>
                <a:ea typeface="Arial"/>
                <a:cs typeface="Arial"/>
                <a:sym typeface="Arial"/>
              </a:defRPr>
            </a:lvl2pPr>
            <a:lvl3pPr indent="0" lvl="2" marL="0" rtl="0" algn="r">
              <a:lnSpc>
                <a:spcPct val="80000"/>
              </a:lnSpc>
              <a:spcBef>
                <a:spcPts val="0"/>
              </a:spcBef>
              <a:spcAft>
                <a:spcPts val="0"/>
              </a:spcAft>
              <a:buClr>
                <a:srgbClr val="838787"/>
              </a:buClr>
              <a:buSzPts val="1500"/>
              <a:buFont typeface="Arial"/>
              <a:buNone/>
              <a:defRPr sz="1500">
                <a:latin typeface="Arial"/>
                <a:ea typeface="Arial"/>
                <a:cs typeface="Arial"/>
                <a:sym typeface="Arial"/>
              </a:defRPr>
            </a:lvl3pPr>
            <a:lvl4pPr indent="0" lvl="3" marL="0" rtl="0" algn="r">
              <a:lnSpc>
                <a:spcPct val="80000"/>
              </a:lnSpc>
              <a:spcBef>
                <a:spcPts val="0"/>
              </a:spcBef>
              <a:spcAft>
                <a:spcPts val="0"/>
              </a:spcAft>
              <a:buClr>
                <a:srgbClr val="838787"/>
              </a:buClr>
              <a:buSzPts val="1500"/>
              <a:buFont typeface="Arial"/>
              <a:buNone/>
              <a:defRPr sz="1500">
                <a:latin typeface="Arial"/>
                <a:ea typeface="Arial"/>
                <a:cs typeface="Arial"/>
                <a:sym typeface="Arial"/>
              </a:defRPr>
            </a:lvl4pPr>
            <a:lvl5pPr indent="0" lvl="4" marL="0" rtl="0" algn="r">
              <a:lnSpc>
                <a:spcPct val="80000"/>
              </a:lnSpc>
              <a:spcBef>
                <a:spcPts val="0"/>
              </a:spcBef>
              <a:spcAft>
                <a:spcPts val="0"/>
              </a:spcAft>
              <a:buClr>
                <a:srgbClr val="838787"/>
              </a:buClr>
              <a:buSzPts val="1500"/>
              <a:buFont typeface="Arial"/>
              <a:buNone/>
              <a:defRPr sz="1500">
                <a:latin typeface="Arial"/>
                <a:ea typeface="Arial"/>
                <a:cs typeface="Arial"/>
                <a:sym typeface="Arial"/>
              </a:defRPr>
            </a:lvl5pPr>
            <a:lvl6pPr indent="0" lvl="5" marL="0" rtl="0" algn="r">
              <a:lnSpc>
                <a:spcPct val="80000"/>
              </a:lnSpc>
              <a:spcBef>
                <a:spcPts val="0"/>
              </a:spcBef>
              <a:spcAft>
                <a:spcPts val="0"/>
              </a:spcAft>
              <a:buClr>
                <a:srgbClr val="838787"/>
              </a:buClr>
              <a:buSzPts val="1500"/>
              <a:buFont typeface="Arial"/>
              <a:buNone/>
              <a:defRPr sz="1500">
                <a:latin typeface="Arial"/>
                <a:ea typeface="Arial"/>
                <a:cs typeface="Arial"/>
                <a:sym typeface="Arial"/>
              </a:defRPr>
            </a:lvl6pPr>
            <a:lvl7pPr indent="0" lvl="6" marL="0" rtl="0" algn="r">
              <a:lnSpc>
                <a:spcPct val="80000"/>
              </a:lnSpc>
              <a:spcBef>
                <a:spcPts val="0"/>
              </a:spcBef>
              <a:spcAft>
                <a:spcPts val="0"/>
              </a:spcAft>
              <a:buClr>
                <a:srgbClr val="838787"/>
              </a:buClr>
              <a:buSzPts val="1500"/>
              <a:buFont typeface="Arial"/>
              <a:buNone/>
              <a:defRPr sz="1500">
                <a:latin typeface="Arial"/>
                <a:ea typeface="Arial"/>
                <a:cs typeface="Arial"/>
                <a:sym typeface="Arial"/>
              </a:defRPr>
            </a:lvl7pPr>
            <a:lvl8pPr indent="0" lvl="7" marL="0" rtl="0" algn="r">
              <a:lnSpc>
                <a:spcPct val="80000"/>
              </a:lnSpc>
              <a:spcBef>
                <a:spcPts val="0"/>
              </a:spcBef>
              <a:spcAft>
                <a:spcPts val="0"/>
              </a:spcAft>
              <a:buClr>
                <a:srgbClr val="838787"/>
              </a:buClr>
              <a:buSzPts val="1500"/>
              <a:buFont typeface="Arial"/>
              <a:buNone/>
              <a:defRPr sz="1500">
                <a:latin typeface="Arial"/>
                <a:ea typeface="Arial"/>
                <a:cs typeface="Arial"/>
                <a:sym typeface="Arial"/>
              </a:defRPr>
            </a:lvl8pPr>
            <a:lvl9pPr indent="0" lvl="8" marL="0" rtl="0" algn="r">
              <a:lnSpc>
                <a:spcPct val="80000"/>
              </a:lnSpc>
              <a:spcBef>
                <a:spcPts val="0"/>
              </a:spcBef>
              <a:spcAft>
                <a:spcPts val="0"/>
              </a:spcAft>
              <a:buClr>
                <a:srgbClr val="838787"/>
              </a:buClr>
              <a:buSzPts val="1500"/>
              <a:buFont typeface="Arial"/>
              <a:buNone/>
              <a:defRPr sz="1500">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sz="100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1.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2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 Id="rId3" Type="http://schemas.openxmlformats.org/officeDocument/2006/relationships/image" Target="../media/image3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 Id="rId3" Type="http://schemas.openxmlformats.org/officeDocument/2006/relationships/image" Target="../media/image2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 Id="rId3" Type="http://schemas.openxmlformats.org/officeDocument/2006/relationships/image" Target="../media/image32.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 Id="rId3" Type="http://schemas.openxmlformats.org/officeDocument/2006/relationships/image" Target="../media/image3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 Id="rId3" Type="http://schemas.openxmlformats.org/officeDocument/2006/relationships/image" Target="../media/image36.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 Id="rId3" Type="http://schemas.openxmlformats.org/officeDocument/2006/relationships/image" Target="../media/image35.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 Id="rId3" Type="http://schemas.openxmlformats.org/officeDocument/2006/relationships/image" Target="../media/image4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 Id="rId3" Type="http://schemas.openxmlformats.org/officeDocument/2006/relationships/image" Target="../media/image3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 Id="rId3" Type="http://schemas.openxmlformats.org/officeDocument/2006/relationships/image" Target="../media/image4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43.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41.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46.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4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www.youtube.com/watch?v=o07YoMmZ9tM" TargetMode="External"/><Relationship Id="rId4" Type="http://schemas.openxmlformats.org/officeDocument/2006/relationships/image" Target="../media/image1.jp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 Id="rId3" Type="http://schemas.openxmlformats.org/officeDocument/2006/relationships/image" Target="../media/image5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51.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hyperlink" Target="https://www.youtube.com/watch?v=7jiPeIFXb6U" TargetMode="Externa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1" Type="http://schemas.openxmlformats.org/officeDocument/2006/relationships/hyperlink" Target="https://www.si.umich.edu/programs/courses/564" TargetMode="External"/><Relationship Id="rId10" Type="http://schemas.openxmlformats.org/officeDocument/2006/relationships/hyperlink" Target="https://www.si.umich.edu/programs/courses/608" TargetMode="External"/><Relationship Id="rId13" Type="http://schemas.openxmlformats.org/officeDocument/2006/relationships/image" Target="../media/image47.png"/><Relationship Id="rId12" Type="http://schemas.openxmlformats.org/officeDocument/2006/relationships/hyperlink" Target="https://www.si.umich.edu/programs/courses/664" TargetMode="External"/><Relationship Id="rId1" Type="http://schemas.openxmlformats.org/officeDocument/2006/relationships/slideLayout" Target="../slideLayouts/slideLayout3.xml"/><Relationship Id="rId2" Type="http://schemas.openxmlformats.org/officeDocument/2006/relationships/notesSlide" Target="../notesSlides/notesSlide131.xml"/><Relationship Id="rId3" Type="http://schemas.openxmlformats.org/officeDocument/2006/relationships/hyperlink" Target="https://atlas.ai.umich.edu/course/SI%20618/" TargetMode="External"/><Relationship Id="rId4" Type="http://schemas.openxmlformats.org/officeDocument/2006/relationships/hyperlink" Target="https://www.si.umich.edu/programs/courses/671" TargetMode="External"/><Relationship Id="rId9" Type="http://schemas.openxmlformats.org/officeDocument/2006/relationships/hyperlink" Target="https://www.si.umich.edu/programs/courses/690" TargetMode="External"/><Relationship Id="rId5" Type="http://schemas.openxmlformats.org/officeDocument/2006/relationships/hyperlink" Target="https://www.si.umich.edu/programs/courses/670" TargetMode="External"/><Relationship Id="rId6" Type="http://schemas.openxmlformats.org/officeDocument/2006/relationships/hyperlink" Target="https://www.si.umich.edu/programs/courses/649" TargetMode="External"/><Relationship Id="rId7" Type="http://schemas.openxmlformats.org/officeDocument/2006/relationships/hyperlink" Target="https://www.si.umich.edu/programs/courses/650" TargetMode="External"/><Relationship Id="rId8" Type="http://schemas.openxmlformats.org/officeDocument/2006/relationships/hyperlink" Target="https://www.si.umich.edu/programs/courses/630" TargetMode="Externa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hyperlink" Target="https://careers.umich.edu/" TargetMode="Externa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4.xml"/><Relationship Id="rId3" Type="http://schemas.openxmlformats.org/officeDocument/2006/relationships/hyperlink" Target="https://docs.google.com/document/d/123habBCD08bMu2EM_czLba-2rpmZ_diuoBa6u7efWP0/edit?usp=sharing" TargetMode="External"/><Relationship Id="rId4" Type="http://schemas.openxmlformats.org/officeDocument/2006/relationships/hyperlink" Target="https://docs.google.com/document/d/189T-CWmQ291JFdXwXKJuklOzCsoN4UuplJZ7ctmE3Ng/edit?usp=sharing" TargetMode="Externa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its.umich.edu/enterprise/wifi-networks/vpn" TargetMode="External"/><Relationship Id="rId4" Type="http://schemas.openxmlformats.org/officeDocument/2006/relationships/hyperlink" Target="https://greatlakes.arc-ts.umich.edu/"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hyperlink" Target="https://greatlakes.arc-ts.umich.edu/"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1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7.xml"/><Relationship Id="rId3" Type="http://schemas.openxmlformats.org/officeDocument/2006/relationships/image" Target="../media/image1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 Id="rId3" Type="http://schemas.openxmlformats.org/officeDocument/2006/relationships/image" Target="../media/image1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0.xml"/><Relationship Id="rId3" Type="http://schemas.openxmlformats.org/officeDocument/2006/relationships/image" Target="../media/image1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1.xml"/><Relationship Id="rId3" Type="http://schemas.openxmlformats.org/officeDocument/2006/relationships/image" Target="../media/image1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 Id="rId3" Type="http://schemas.openxmlformats.org/officeDocument/2006/relationships/image" Target="../media/image1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1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4.xml"/><Relationship Id="rId3" Type="http://schemas.openxmlformats.org/officeDocument/2006/relationships/image" Target="../media/image1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5.xml"/><Relationship Id="rId3" Type="http://schemas.openxmlformats.org/officeDocument/2006/relationships/image" Target="../media/image1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 Id="rId3" Type="http://schemas.openxmlformats.org/officeDocument/2006/relationships/image" Target="../media/image1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 Id="rId3" Type="http://schemas.openxmlformats.org/officeDocument/2006/relationships/image" Target="../media/image1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9.xml"/><Relationship Id="rId3" Type="http://schemas.openxmlformats.org/officeDocument/2006/relationships/image" Target="../media/image1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0.xml"/><Relationship Id="rId3" Type="http://schemas.openxmlformats.org/officeDocument/2006/relationships/image" Target="../media/image1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 Id="rId3" Type="http://schemas.openxmlformats.org/officeDocument/2006/relationships/image" Target="../media/image1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 Id="rId3" Type="http://schemas.openxmlformats.org/officeDocument/2006/relationships/image" Target="../media/image1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7.xml"/><Relationship Id="rId3" Type="http://schemas.openxmlformats.org/officeDocument/2006/relationships/image" Target="../media/image18.png"/><Relationship Id="rId4" Type="http://schemas.openxmlformats.org/officeDocument/2006/relationships/image" Target="../media/image2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8.xml"/><Relationship Id="rId3" Type="http://schemas.openxmlformats.org/officeDocument/2006/relationships/image" Target="../media/image18.png"/><Relationship Id="rId4" Type="http://schemas.openxmlformats.org/officeDocument/2006/relationships/image" Target="../media/image3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9.xml"/><Relationship Id="rId3" Type="http://schemas.openxmlformats.org/officeDocument/2006/relationships/image" Target="../media/image1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0.xml"/><Relationship Id="rId3" Type="http://schemas.openxmlformats.org/officeDocument/2006/relationships/image" Target="../media/image18.png"/><Relationship Id="rId4" Type="http://schemas.openxmlformats.org/officeDocument/2006/relationships/image" Target="../media/image2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image" Target="../media/image18.png"/><Relationship Id="rId4" Type="http://schemas.openxmlformats.org/officeDocument/2006/relationships/image" Target="../media/image3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2.xml"/><Relationship Id="rId3" Type="http://schemas.openxmlformats.org/officeDocument/2006/relationships/hyperlink" Target="https://learning.oreilly.com/videos/debugging-apache-spark/9781492039174/" TargetMode="Externa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1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6.xml"/><Relationship Id="rId3" Type="http://schemas.openxmlformats.org/officeDocument/2006/relationships/image" Target="../media/image18.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 Id="rId3" Type="http://schemas.openxmlformats.org/officeDocument/2006/relationships/image" Target="../media/image1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8.xml"/><Relationship Id="rId3" Type="http://schemas.openxmlformats.org/officeDocument/2006/relationships/image" Target="../media/image1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9.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0.xml"/><Relationship Id="rId3" Type="http://schemas.openxmlformats.org/officeDocument/2006/relationships/image" Target="../media/image18.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30.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3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 Id="rId3" Type="http://schemas.openxmlformats.org/officeDocument/2006/relationships/image" Target="../media/image28.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20.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22.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26.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 Id="rId3" Type="http://schemas.openxmlformats.org/officeDocument/2006/relationships/image" Target="../media/image24.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16"/>
          <p:cNvSpPr txBox="1"/>
          <p:nvPr>
            <p:ph type="ctrTitle"/>
          </p:nvPr>
        </p:nvSpPr>
        <p:spPr>
          <a:xfrm>
            <a:off x="311708" y="2588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Big Data with Spark</a:t>
            </a:r>
            <a:endParaRPr/>
          </a:p>
        </p:txBody>
      </p:sp>
      <p:sp>
        <p:nvSpPr>
          <p:cNvPr id="64" name="Google Shape;64;p16"/>
          <p:cNvSpPr txBox="1"/>
          <p:nvPr>
            <p:ph idx="1" type="subTitle"/>
          </p:nvPr>
        </p:nvSpPr>
        <p:spPr>
          <a:xfrm>
            <a:off x="311700" y="2841475"/>
            <a:ext cx="8520600" cy="7926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t>Dr. Chris Teplovs</a:t>
            </a:r>
            <a:endParaRPr/>
          </a:p>
          <a:p>
            <a:pPr indent="0" lvl="0" marL="0" rtl="0" algn="ctr">
              <a:spcBef>
                <a:spcPts val="0"/>
              </a:spcBef>
              <a:spcAft>
                <a:spcPts val="0"/>
              </a:spcAft>
              <a:buNone/>
            </a:pPr>
            <a:r>
              <a:rPr lang="en"/>
              <a:t>University of Michigan School of Information</a:t>
            </a:r>
            <a:endParaRPr/>
          </a:p>
        </p:txBody>
      </p:sp>
      <p:sp>
        <p:nvSpPr>
          <p:cNvPr id="65" name="Google Shape;65;p16"/>
          <p:cNvSpPr txBox="1"/>
          <p:nvPr/>
        </p:nvSpPr>
        <p:spPr>
          <a:xfrm>
            <a:off x="311700" y="3984000"/>
            <a:ext cx="91017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Some material from Learning Spark, 2nd Edition by Jules Damji, Denny Lee, Brooke Wenig, Tathagata Das</a:t>
            </a:r>
            <a:endParaRPr/>
          </a:p>
          <a:p>
            <a:pPr indent="0" lvl="0" marL="0" rtl="0" algn="l">
              <a:spcBef>
                <a:spcPts val="0"/>
              </a:spcBef>
              <a:spcAft>
                <a:spcPts val="0"/>
              </a:spcAft>
              <a:buNone/>
            </a:pPr>
            <a:r>
              <a:rPr lang="en" sz="700"/>
              <a:t>FA</a:t>
            </a:r>
            <a:r>
              <a:rPr lang="en" sz="700"/>
              <a:t>2023</a:t>
            </a:r>
            <a:endParaRPr sz="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Each executor gets a partition of data to operate on</a:t>
            </a:r>
            <a:endParaRPr/>
          </a:p>
        </p:txBody>
      </p:sp>
      <p:sp>
        <p:nvSpPr>
          <p:cNvPr id="122" name="Google Shape;122;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descr="Each executor’s core gets a partition of data to work on" id="123" name="Google Shape;123;p25"/>
          <p:cNvPicPr preferRelativeResize="0"/>
          <p:nvPr/>
        </p:nvPicPr>
        <p:blipFill>
          <a:blip r:embed="rId3">
            <a:alphaModFix/>
          </a:blip>
          <a:stretch>
            <a:fillRect/>
          </a:stretch>
        </p:blipFill>
        <p:spPr>
          <a:xfrm>
            <a:off x="2107450" y="1152475"/>
            <a:ext cx="5337900" cy="3510925"/>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1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97" name="Google Shape;697;p1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98" name="Google Shape;698;p115"/>
          <p:cNvPicPr preferRelativeResize="0"/>
          <p:nvPr/>
        </p:nvPicPr>
        <p:blipFill>
          <a:blip r:embed="rId3">
            <a:alphaModFix/>
          </a:blip>
          <a:stretch>
            <a:fillRect/>
          </a:stretch>
        </p:blipFill>
        <p:spPr>
          <a:xfrm>
            <a:off x="1143000" y="0"/>
            <a:ext cx="6858000" cy="51435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04" name="Google Shape;704;p1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05" name="Google Shape;705;p116"/>
          <p:cNvPicPr preferRelativeResize="0"/>
          <p:nvPr/>
        </p:nvPicPr>
        <p:blipFill>
          <a:blip r:embed="rId3">
            <a:alphaModFix/>
          </a:blip>
          <a:stretch>
            <a:fillRect/>
          </a:stretch>
        </p:blipFill>
        <p:spPr>
          <a:xfrm>
            <a:off x="1143000" y="0"/>
            <a:ext cx="6858000" cy="514350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1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11" name="Google Shape;711;p1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12" name="Google Shape;712;p117"/>
          <p:cNvPicPr preferRelativeResize="0"/>
          <p:nvPr/>
        </p:nvPicPr>
        <p:blipFill>
          <a:blip r:embed="rId3">
            <a:alphaModFix/>
          </a:blip>
          <a:stretch>
            <a:fillRect/>
          </a:stretch>
        </p:blipFill>
        <p:spPr>
          <a:xfrm>
            <a:off x="1143000" y="0"/>
            <a:ext cx="6858000" cy="51435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1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18" name="Google Shape;718;p1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19" name="Google Shape;719;p118"/>
          <p:cNvPicPr preferRelativeResize="0"/>
          <p:nvPr/>
        </p:nvPicPr>
        <p:blipFill>
          <a:blip r:embed="rId3">
            <a:alphaModFix/>
          </a:blip>
          <a:stretch>
            <a:fillRect/>
          </a:stretch>
        </p:blipFill>
        <p:spPr>
          <a:xfrm>
            <a:off x="1143000" y="0"/>
            <a:ext cx="6858000" cy="5143500"/>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p1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25" name="Google Shape;725;p1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26" name="Google Shape;726;p119"/>
          <p:cNvPicPr preferRelativeResize="0"/>
          <p:nvPr/>
        </p:nvPicPr>
        <p:blipFill>
          <a:blip r:embed="rId3">
            <a:alphaModFix/>
          </a:blip>
          <a:stretch>
            <a:fillRect/>
          </a:stretch>
        </p:blipFill>
        <p:spPr>
          <a:xfrm>
            <a:off x="1143000" y="0"/>
            <a:ext cx="6858000" cy="5143500"/>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1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32" name="Google Shape;732;p1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33" name="Google Shape;733;p120"/>
          <p:cNvPicPr preferRelativeResize="0"/>
          <p:nvPr/>
        </p:nvPicPr>
        <p:blipFill>
          <a:blip r:embed="rId3">
            <a:alphaModFix/>
          </a:blip>
          <a:stretch>
            <a:fillRect/>
          </a:stretch>
        </p:blipFill>
        <p:spPr>
          <a:xfrm>
            <a:off x="1143000" y="0"/>
            <a:ext cx="6858000" cy="51435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1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39" name="Google Shape;739;p1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40" name="Google Shape;740;p121"/>
          <p:cNvPicPr preferRelativeResize="0"/>
          <p:nvPr/>
        </p:nvPicPr>
        <p:blipFill>
          <a:blip r:embed="rId3">
            <a:alphaModFix/>
          </a:blip>
          <a:stretch>
            <a:fillRect/>
          </a:stretch>
        </p:blipFill>
        <p:spPr>
          <a:xfrm>
            <a:off x="1143000" y="0"/>
            <a:ext cx="6858000" cy="5143500"/>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46" name="Google Shape;746;p1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47" name="Google Shape;747;p122"/>
          <p:cNvPicPr preferRelativeResize="0"/>
          <p:nvPr/>
        </p:nvPicPr>
        <p:blipFill>
          <a:blip r:embed="rId3">
            <a:alphaModFix/>
          </a:blip>
          <a:stretch>
            <a:fillRect/>
          </a:stretch>
        </p:blipFill>
        <p:spPr>
          <a:xfrm>
            <a:off x="1143000" y="0"/>
            <a:ext cx="6858000" cy="51435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1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753" name="Google Shape;753;p1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54" name="Google Shape;754;p123"/>
          <p:cNvPicPr preferRelativeResize="0"/>
          <p:nvPr/>
        </p:nvPicPr>
        <p:blipFill>
          <a:blip r:embed="rId3">
            <a:alphaModFix/>
          </a:blip>
          <a:stretch>
            <a:fillRect/>
          </a:stretch>
        </p:blipFill>
        <p:spPr>
          <a:xfrm>
            <a:off x="1143000" y="0"/>
            <a:ext cx="6858000" cy="51435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WHERE vs. HAVING</a:t>
            </a:r>
            <a:endParaRPr/>
          </a:p>
        </p:txBody>
      </p:sp>
      <p:sp>
        <p:nvSpPr>
          <p:cNvPr id="760" name="Google Shape;760;p1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WHERE and HAVING take the same format of condition phrases</a:t>
            </a:r>
            <a:endParaRPr/>
          </a:p>
          <a:p>
            <a:pPr indent="-342900" lvl="0" marL="457200" rtl="0" algn="l">
              <a:spcBef>
                <a:spcPts val="0"/>
              </a:spcBef>
              <a:spcAft>
                <a:spcPts val="0"/>
              </a:spcAft>
              <a:buSzPts val="1800"/>
              <a:buChar char="●"/>
            </a:pPr>
            <a:r>
              <a:rPr lang="en"/>
              <a:t>HAVING is used on the output of an aggregation from a GROUP BY</a:t>
            </a:r>
            <a:endParaRPr/>
          </a:p>
          <a:p>
            <a:pPr indent="0" lvl="0" marL="457200" rtl="0" algn="l">
              <a:spcBef>
                <a:spcPts val="1200"/>
              </a:spcBef>
              <a:spcAft>
                <a:spcPts val="1200"/>
              </a:spcAft>
              <a:buNone/>
            </a:pPr>
            <a:r>
              <a:t/>
            </a:r>
            <a:endParaRPr/>
          </a:p>
        </p:txBody>
      </p:sp>
      <p:pic>
        <p:nvPicPr>
          <p:cNvPr id="761" name="Google Shape;761;p124"/>
          <p:cNvPicPr preferRelativeResize="0"/>
          <p:nvPr/>
        </p:nvPicPr>
        <p:blipFill>
          <a:blip r:embed="rId3">
            <a:alphaModFix/>
          </a:blip>
          <a:stretch>
            <a:fillRect/>
          </a:stretch>
        </p:blipFill>
        <p:spPr>
          <a:xfrm>
            <a:off x="579375" y="1943400"/>
            <a:ext cx="8164174" cy="3109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So… how do we make this work?</a:t>
            </a:r>
            <a:endParaRPr/>
          </a:p>
        </p:txBody>
      </p:sp>
      <p:sp>
        <p:nvSpPr>
          <p:cNvPr id="129" name="Google Shape;129;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could run locally on your laptop</a:t>
            </a:r>
            <a:endParaRPr/>
          </a:p>
          <a:p>
            <a:pPr indent="-342900" lvl="0" marL="457200" rtl="0" algn="l">
              <a:spcBef>
                <a:spcPts val="0"/>
              </a:spcBef>
              <a:spcAft>
                <a:spcPts val="0"/>
              </a:spcAft>
              <a:buSzPts val="1800"/>
              <a:buChar char="●"/>
            </a:pPr>
            <a:r>
              <a:rPr lang="en"/>
              <a:t>AWS/GCP/Azure cluster</a:t>
            </a:r>
            <a:endParaRPr/>
          </a:p>
          <a:p>
            <a:pPr indent="-342900" lvl="0" marL="457200" rtl="0" algn="l">
              <a:spcBef>
                <a:spcPts val="0"/>
              </a:spcBef>
              <a:spcAft>
                <a:spcPts val="0"/>
              </a:spcAft>
              <a:buSzPts val="1800"/>
              <a:buChar char="●"/>
            </a:pPr>
            <a:r>
              <a:rPr lang="en"/>
              <a:t>University of Michigan's Great Lakes cluster</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1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few words about formatting</a:t>
            </a:r>
            <a:endParaRPr/>
          </a:p>
        </p:txBody>
      </p:sp>
      <p:sp>
        <p:nvSpPr>
          <p:cNvPr id="767" name="Google Shape;767;p1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Consolas"/>
                <a:ea typeface="Consolas"/>
                <a:cs typeface="Consolas"/>
                <a:sym typeface="Consolas"/>
              </a:rPr>
              <a:t>results = spark.sql("SELECT count(*) AS the_count FROM checkin WHERE business_id = '--1UhMGODdWsrMastO9DZw'")</a:t>
            </a:r>
            <a:endParaRPr>
              <a:latin typeface="Consolas"/>
              <a:ea typeface="Consolas"/>
              <a:cs typeface="Consolas"/>
              <a:sym typeface="Consolas"/>
            </a:endParaRPr>
          </a:p>
          <a:p>
            <a:pPr indent="-342900" lvl="0" marL="457200" rtl="0" algn="l">
              <a:spcBef>
                <a:spcPts val="1200"/>
              </a:spcBef>
              <a:spcAft>
                <a:spcPts val="0"/>
              </a:spcAft>
              <a:buSzPts val="1800"/>
              <a:buChar char="●"/>
            </a:pPr>
            <a:r>
              <a:rPr lang="en"/>
              <a:t>quickly becomes unwieldy; can use line breaks:</a:t>
            </a:r>
            <a:endParaRPr/>
          </a:p>
          <a:p>
            <a:pPr indent="0" lvl="0" marL="0" rtl="0" algn="l">
              <a:spcBef>
                <a:spcPts val="1200"/>
              </a:spcBef>
              <a:spcAft>
                <a:spcPts val="0"/>
              </a:spcAft>
              <a:buNone/>
            </a:pPr>
            <a:r>
              <a:rPr lang="en">
                <a:latin typeface="Consolas"/>
                <a:ea typeface="Consolas"/>
                <a:cs typeface="Consolas"/>
                <a:sym typeface="Consolas"/>
              </a:rPr>
              <a:t>results = spark.sql("SELECT count(*) AS the_count \</a:t>
            </a:r>
            <a:br>
              <a:rPr lang="en">
                <a:latin typeface="Consolas"/>
                <a:ea typeface="Consolas"/>
                <a:cs typeface="Consolas"/>
                <a:sym typeface="Consolas"/>
              </a:rPr>
            </a:br>
            <a:r>
              <a:rPr lang="en">
                <a:latin typeface="Consolas"/>
                <a:ea typeface="Consolas"/>
                <a:cs typeface="Consolas"/>
                <a:sym typeface="Consolas"/>
              </a:rPr>
              <a:t>                    FROM checkin \</a:t>
            </a:r>
            <a:br>
              <a:rPr lang="en">
                <a:latin typeface="Consolas"/>
                <a:ea typeface="Consolas"/>
                <a:cs typeface="Consolas"/>
                <a:sym typeface="Consolas"/>
              </a:rPr>
            </a:br>
            <a:r>
              <a:rPr lang="en">
                <a:latin typeface="Consolas"/>
                <a:ea typeface="Consolas"/>
                <a:cs typeface="Consolas"/>
                <a:sym typeface="Consolas"/>
              </a:rPr>
              <a:t>                    WHERE business_id = '--1UhMGODdWsrMastO9DZw'")</a:t>
            </a:r>
            <a:endParaRPr>
              <a:latin typeface="Consolas"/>
              <a:ea typeface="Consolas"/>
              <a:cs typeface="Consolas"/>
              <a:sym typeface="Consolas"/>
            </a:endParaRPr>
          </a:p>
          <a:p>
            <a:pPr indent="-342900" lvl="0" marL="457200" rtl="0" algn="l">
              <a:spcBef>
                <a:spcPts val="1200"/>
              </a:spcBef>
              <a:spcAft>
                <a:spcPts val="0"/>
              </a:spcAft>
              <a:buSzPts val="1800"/>
              <a:buChar char="●"/>
            </a:pPr>
            <a:r>
              <a:rPr lang="en"/>
              <a:t>still a bit unwieldy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1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Triple-quoted strings</a:t>
            </a:r>
            <a:endParaRPr/>
          </a:p>
        </p:txBody>
      </p:sp>
      <p:sp>
        <p:nvSpPr>
          <p:cNvPr id="773" name="Google Shape;773;p1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latin typeface="Consolas"/>
                <a:ea typeface="Consolas"/>
                <a:cs typeface="Consolas"/>
                <a:sym typeface="Consolas"/>
              </a:rPr>
              <a:t>query = """</a:t>
            </a:r>
            <a:br>
              <a:rPr lang="en">
                <a:latin typeface="Consolas"/>
                <a:ea typeface="Consolas"/>
                <a:cs typeface="Consolas"/>
                <a:sym typeface="Consolas"/>
              </a:rPr>
            </a:br>
            <a:r>
              <a:rPr lang="en">
                <a:latin typeface="Consolas"/>
                <a:ea typeface="Consolas"/>
                <a:cs typeface="Consolas"/>
                <a:sym typeface="Consolas"/>
              </a:rPr>
              <a:t>SELECT count(*) AS the_count </a:t>
            </a:r>
            <a:br>
              <a:rPr lang="en">
                <a:latin typeface="Consolas"/>
                <a:ea typeface="Consolas"/>
                <a:cs typeface="Consolas"/>
                <a:sym typeface="Consolas"/>
              </a:rPr>
            </a:br>
            <a:r>
              <a:rPr lang="en">
                <a:latin typeface="Consolas"/>
                <a:ea typeface="Consolas"/>
                <a:cs typeface="Consolas"/>
                <a:sym typeface="Consolas"/>
              </a:rPr>
              <a:t>   FROM checkin </a:t>
            </a:r>
            <a:br>
              <a:rPr lang="en">
                <a:latin typeface="Consolas"/>
                <a:ea typeface="Consolas"/>
                <a:cs typeface="Consolas"/>
                <a:sym typeface="Consolas"/>
              </a:rPr>
            </a:br>
            <a:r>
              <a:rPr lang="en">
                <a:latin typeface="Consolas"/>
                <a:ea typeface="Consolas"/>
                <a:cs typeface="Consolas"/>
                <a:sym typeface="Consolas"/>
              </a:rPr>
              <a:t>   WHERE business_id = '--1UhMGODdWsrMastO9DZw'</a:t>
            </a:r>
            <a:br>
              <a:rPr lang="en">
                <a:latin typeface="Consolas"/>
                <a:ea typeface="Consolas"/>
                <a:cs typeface="Consolas"/>
                <a:sym typeface="Consolas"/>
              </a:rPr>
            </a:br>
            <a:r>
              <a:rPr lang="en">
                <a:latin typeface="Consolas"/>
                <a:ea typeface="Consolas"/>
                <a:cs typeface="Consolas"/>
                <a:sym typeface="Consolas"/>
              </a:rPr>
              <a:t>"""</a:t>
            </a:r>
            <a:endParaRPr>
              <a:latin typeface="Consolas"/>
              <a:ea typeface="Consolas"/>
              <a:cs typeface="Consolas"/>
              <a:sym typeface="Consolas"/>
            </a:endParaRPr>
          </a:p>
          <a:p>
            <a:pPr indent="-342900" lvl="0" marL="457200" rtl="0" algn="l">
              <a:spcBef>
                <a:spcPts val="1200"/>
              </a:spcBef>
              <a:spcAft>
                <a:spcPts val="0"/>
              </a:spcAft>
              <a:buSzPts val="1800"/>
              <a:buChar char="●"/>
            </a:pPr>
            <a:r>
              <a:rPr lang="en"/>
              <a:t>just a string -- triple quotes are unlikely to be found "in the wild", so reasonable thing to use to surround strings</a:t>
            </a:r>
            <a:endParaRPr/>
          </a:p>
          <a:p>
            <a:pPr indent="-342900" lvl="0" marL="457200" rtl="0" algn="l">
              <a:spcBef>
                <a:spcPts val="0"/>
              </a:spcBef>
              <a:spcAft>
                <a:spcPts val="0"/>
              </a:spcAft>
              <a:buSzPts val="1800"/>
              <a:buChar char="●"/>
            </a:pPr>
            <a:r>
              <a:rPr lang="en"/>
              <a:t>once you have a string, you can use it as a query</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1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Sample Spark SQL Query</a:t>
            </a:r>
            <a:endParaRPr/>
          </a:p>
        </p:txBody>
      </p:sp>
      <p:sp>
        <p:nvSpPr>
          <p:cNvPr id="779" name="Google Shape;779;p1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Consolas"/>
                <a:ea typeface="Consolas"/>
                <a:cs typeface="Consolas"/>
                <a:sym typeface="Consolas"/>
              </a:rPr>
              <a:t>query = """</a:t>
            </a:r>
            <a:br>
              <a:rPr lang="en">
                <a:latin typeface="Consolas"/>
                <a:ea typeface="Consolas"/>
                <a:cs typeface="Consolas"/>
                <a:sym typeface="Consolas"/>
              </a:rPr>
            </a:br>
            <a:r>
              <a:rPr lang="en">
                <a:latin typeface="Consolas"/>
                <a:ea typeface="Consolas"/>
                <a:cs typeface="Consolas"/>
                <a:sym typeface="Consolas"/>
              </a:rPr>
              <a:t>SELECT count(*) AS the_count </a:t>
            </a:r>
            <a:br>
              <a:rPr lang="en">
                <a:latin typeface="Consolas"/>
                <a:ea typeface="Consolas"/>
                <a:cs typeface="Consolas"/>
                <a:sym typeface="Consolas"/>
              </a:rPr>
            </a:br>
            <a:r>
              <a:rPr lang="en">
                <a:latin typeface="Consolas"/>
                <a:ea typeface="Consolas"/>
                <a:cs typeface="Consolas"/>
                <a:sym typeface="Consolas"/>
              </a:rPr>
              <a:t>   FROM checkin </a:t>
            </a:r>
            <a:br>
              <a:rPr lang="en">
                <a:latin typeface="Consolas"/>
                <a:ea typeface="Consolas"/>
                <a:cs typeface="Consolas"/>
                <a:sym typeface="Consolas"/>
              </a:rPr>
            </a:br>
            <a:r>
              <a:rPr lang="en">
                <a:latin typeface="Consolas"/>
                <a:ea typeface="Consolas"/>
                <a:cs typeface="Consolas"/>
                <a:sym typeface="Consolas"/>
              </a:rPr>
              <a:t>   WHERE business_id = '--1UhMGODdWsrMastO9DZw'</a:t>
            </a:r>
            <a:br>
              <a:rPr lang="en">
                <a:latin typeface="Consolas"/>
                <a:ea typeface="Consolas"/>
                <a:cs typeface="Consolas"/>
                <a:sym typeface="Consolas"/>
              </a:rPr>
            </a:br>
            <a:r>
              <a:rPr lang="en">
                <a:latin typeface="Consolas"/>
                <a:ea typeface="Consolas"/>
                <a:cs typeface="Consolas"/>
                <a:sym typeface="Consolas"/>
              </a:rPr>
              <a:t>"""</a:t>
            </a:r>
            <a:br>
              <a:rPr lang="en">
                <a:latin typeface="Consolas"/>
                <a:ea typeface="Consolas"/>
                <a:cs typeface="Consolas"/>
                <a:sym typeface="Consolas"/>
              </a:rPr>
            </a:br>
            <a:r>
              <a:rPr lang="en">
                <a:latin typeface="Consolas"/>
                <a:ea typeface="Consolas"/>
                <a:cs typeface="Consolas"/>
                <a:sym typeface="Consolas"/>
              </a:rPr>
              <a:t>results = spark.sql(query)</a:t>
            </a:r>
            <a:br>
              <a:rPr lang="en">
                <a:latin typeface="Consolas"/>
                <a:ea typeface="Consolas"/>
                <a:cs typeface="Consolas"/>
                <a:sym typeface="Consolas"/>
              </a:rPr>
            </a:br>
            <a:r>
              <a:rPr lang="en">
                <a:latin typeface="Consolas"/>
                <a:ea typeface="Consolas"/>
                <a:cs typeface="Consolas"/>
                <a:sym typeface="Consolas"/>
              </a:rPr>
              <a:t>results.show()</a:t>
            </a:r>
            <a:endParaRPr>
              <a:latin typeface="Consolas"/>
              <a:ea typeface="Consolas"/>
              <a:cs typeface="Consolas"/>
              <a:sym typeface="Consolas"/>
            </a:endParaRPr>
          </a:p>
          <a:p>
            <a:pPr indent="-342900" lvl="0" marL="457200" rtl="0" algn="l">
              <a:spcBef>
                <a:spcPts val="1200"/>
              </a:spcBef>
              <a:spcAft>
                <a:spcPts val="0"/>
              </a:spcAft>
              <a:buSzPts val="1800"/>
              <a:buChar char="●"/>
            </a:pPr>
            <a:r>
              <a:rPr lang="en"/>
              <a:t>note that results is a Spark DataFrame (which is why we can use .show(), etc.)</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1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Simple SELECT</a:t>
            </a:r>
            <a:endParaRPr/>
          </a:p>
        </p:txBody>
      </p:sp>
      <p:sp>
        <p:nvSpPr>
          <p:cNvPr id="785" name="Google Shape;785;p1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786" name="Google Shape;786;p128"/>
          <p:cNvPicPr preferRelativeResize="0"/>
          <p:nvPr/>
        </p:nvPicPr>
        <p:blipFill>
          <a:blip r:embed="rId3">
            <a:alphaModFix/>
          </a:blip>
          <a:stretch>
            <a:fillRect/>
          </a:stretch>
        </p:blipFill>
        <p:spPr>
          <a:xfrm>
            <a:off x="0" y="2050575"/>
            <a:ext cx="9144000" cy="131445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0" name="Shape 790"/>
        <p:cNvGrpSpPr/>
        <p:nvPr/>
      </p:nvGrpSpPr>
      <p:grpSpPr>
        <a:xfrm>
          <a:off x="0" y="0"/>
          <a:ext cx="0" cy="0"/>
          <a:chOff x="0" y="0"/>
          <a:chExt cx="0" cy="0"/>
        </a:xfrm>
      </p:grpSpPr>
      <p:sp>
        <p:nvSpPr>
          <p:cNvPr id="791" name="Google Shape;791;p1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AS: Aliasing columns</a:t>
            </a:r>
            <a:endParaRPr/>
          </a:p>
        </p:txBody>
      </p:sp>
      <p:sp>
        <p:nvSpPr>
          <p:cNvPr id="792" name="Google Shape;792;p1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results = spark.sql("SELECT business_id </a:t>
            </a:r>
            <a:r>
              <a:rPr lang="en">
                <a:highlight>
                  <a:srgbClr val="FFFF00"/>
                </a:highlight>
              </a:rPr>
              <a:t>AS</a:t>
            </a:r>
            <a:r>
              <a:rPr lang="en"/>
              <a:t> bid,\</a:t>
            </a:r>
            <a:br>
              <a:rPr lang="en"/>
            </a:br>
            <a:r>
              <a:rPr lang="en"/>
              <a:t>    trim(checkin_date) </a:t>
            </a:r>
            <a:r>
              <a:rPr lang="en">
                <a:highlight>
                  <a:srgbClr val="FFFF00"/>
                </a:highlight>
              </a:rPr>
              <a:t>AS</a:t>
            </a:r>
            <a:r>
              <a:rPr lang="en"/>
              <a:t> checkin_date \</a:t>
            </a:r>
            <a:br>
              <a:rPr lang="en"/>
            </a:br>
            <a:r>
              <a:rPr lang="en"/>
              <a:t>    FROM checkin \</a:t>
            </a:r>
            <a:br>
              <a:rPr lang="en"/>
            </a:br>
            <a:r>
              <a:rPr lang="en"/>
              <a:t>    WHERE business_id = '--1UhMGODdWsrMastO9DZw'")</a:t>
            </a:r>
            <a:endParaRPr/>
          </a:p>
          <a:p>
            <a:pPr indent="0" lvl="0" marL="0" rtl="0" algn="l">
              <a:spcBef>
                <a:spcPts val="1200"/>
              </a:spcBef>
              <a:spcAft>
                <a:spcPts val="1200"/>
              </a:spcAft>
              <a:buNone/>
            </a:pPr>
            <a:r>
              <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1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TABLESAMPLE: Sampling a table</a:t>
            </a:r>
            <a:endParaRPr/>
          </a:p>
        </p:txBody>
      </p:sp>
      <p:sp>
        <p:nvSpPr>
          <p:cNvPr id="798" name="Google Shape;798;p1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query = """</a:t>
            </a:r>
            <a:br>
              <a:rPr lang="en"/>
            </a:br>
            <a:r>
              <a:rPr lang="en"/>
              <a:t>SELECT * FROM checkin TABLESAMPLE (1 PERCENT)</a:t>
            </a:r>
            <a:br>
              <a:rPr lang="en"/>
            </a:br>
            <a:r>
              <a:rPr lang="en"/>
              <a:t>"""</a:t>
            </a:r>
            <a:endParaRPr/>
          </a:p>
          <a:p>
            <a:pPr indent="0" lvl="0" marL="0" rtl="0" algn="l">
              <a:spcBef>
                <a:spcPts val="1200"/>
              </a:spcBef>
              <a:spcAft>
                <a:spcPts val="1200"/>
              </a:spcAft>
              <a:buNone/>
            </a:pPr>
            <a:r>
              <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HAVING</a:t>
            </a:r>
            <a:endParaRPr/>
          </a:p>
        </p:txBody>
      </p:sp>
      <p:sp>
        <p:nvSpPr>
          <p:cNvPr id="804" name="Google Shape;804;p1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05" name="Google Shape;805;p131"/>
          <p:cNvPicPr preferRelativeResize="0"/>
          <p:nvPr/>
        </p:nvPicPr>
        <p:blipFill>
          <a:blip r:embed="rId3">
            <a:alphaModFix/>
          </a:blip>
          <a:stretch>
            <a:fillRect/>
          </a:stretch>
        </p:blipFill>
        <p:spPr>
          <a:xfrm>
            <a:off x="1754250" y="1152475"/>
            <a:ext cx="5520424" cy="3416400"/>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1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ORDERING</a:t>
            </a:r>
            <a:endParaRPr/>
          </a:p>
        </p:txBody>
      </p:sp>
      <p:sp>
        <p:nvSpPr>
          <p:cNvPr id="811" name="Google Shape;811;p1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12" name="Google Shape;812;p132"/>
          <p:cNvPicPr preferRelativeResize="0"/>
          <p:nvPr/>
        </p:nvPicPr>
        <p:blipFill>
          <a:blip r:embed="rId3">
            <a:alphaModFix/>
          </a:blip>
          <a:stretch>
            <a:fillRect/>
          </a:stretch>
        </p:blipFill>
        <p:spPr>
          <a:xfrm>
            <a:off x="1653950" y="1152475"/>
            <a:ext cx="5485324" cy="371187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1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Joining tables</a:t>
            </a:r>
            <a:endParaRPr/>
          </a:p>
        </p:txBody>
      </p:sp>
      <p:sp>
        <p:nvSpPr>
          <p:cNvPr id="818" name="Google Shape;818;p1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sometimes data are spread out over multiple tables (DataFrames)</a:t>
            </a:r>
            <a:endParaRPr/>
          </a:p>
          <a:p>
            <a:pPr indent="-342900" lvl="0" marL="457200" rtl="0" algn="l">
              <a:spcBef>
                <a:spcPts val="0"/>
              </a:spcBef>
              <a:spcAft>
                <a:spcPts val="0"/>
              </a:spcAft>
              <a:buSzPts val="1800"/>
              <a:buChar char="●"/>
            </a:pPr>
            <a:r>
              <a:rPr lang="en"/>
              <a:t>can join tables together using "keys" (often some sort of unique ID)</a:t>
            </a:r>
            <a:endParaRPr/>
          </a:p>
          <a:p>
            <a:pPr indent="-342900" lvl="0" marL="457200" rtl="0" algn="l">
              <a:spcBef>
                <a:spcPts val="0"/>
              </a:spcBef>
              <a:spcAft>
                <a:spcPts val="0"/>
              </a:spcAft>
              <a:buSzPts val="1800"/>
              <a:buChar char="●"/>
            </a:pPr>
            <a:r>
              <a:rPr lang="en"/>
              <a:t>this should be a review of what you covered in the SQL course</a:t>
            </a:r>
            <a:endParaRPr/>
          </a:p>
          <a:p>
            <a:pPr indent="-342900" lvl="0" marL="457200" rtl="0" algn="l">
              <a:spcBef>
                <a:spcPts val="0"/>
              </a:spcBef>
              <a:spcAft>
                <a:spcPts val="0"/>
              </a:spcAft>
              <a:buSzPts val="1800"/>
              <a:buChar char="●"/>
            </a:pPr>
            <a:r>
              <a:rPr lang="en"/>
              <a:t>example:</a:t>
            </a:r>
            <a:br>
              <a:rPr lang="en"/>
            </a:br>
            <a:r>
              <a:rPr lang="en"/>
              <a:t>SELECT review.text, user.name FROM review LEFT JOIN user on review.user_id = user.user_id</a:t>
            </a:r>
            <a:endParaRPr/>
          </a:p>
          <a:p>
            <a:pPr indent="-342900" lvl="0" marL="457200" rtl="0" algn="l">
              <a:spcBef>
                <a:spcPts val="0"/>
              </a:spcBef>
              <a:spcAft>
                <a:spcPts val="0"/>
              </a:spcAft>
              <a:buSzPts val="1800"/>
              <a:buChar char="●"/>
            </a:pPr>
            <a:r>
              <a:rPr lang="en"/>
              <a:t>conceptually, it's creating a larger table from smaller tables</a:t>
            </a:r>
            <a:endParaRPr/>
          </a:p>
          <a:p>
            <a:pPr indent="-342900" lvl="0" marL="457200" rtl="0" algn="l">
              <a:spcBef>
                <a:spcPts val="0"/>
              </a:spcBef>
              <a:spcAft>
                <a:spcPts val="0"/>
              </a:spcAft>
              <a:buSzPts val="1800"/>
              <a:buChar char="●"/>
            </a:pPr>
            <a:r>
              <a:rPr lang="en"/>
              <a:t>directionality determines what to do with missing or repeated values</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1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Join types</a:t>
            </a:r>
            <a:endParaRPr/>
          </a:p>
        </p:txBody>
      </p:sp>
      <p:sp>
        <p:nvSpPr>
          <p:cNvPr id="824" name="Google Shape;824;p1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from https://www.w3schools.com/sql/sql_join.asp</a:t>
            </a:r>
            <a:endParaRPr/>
          </a:p>
        </p:txBody>
      </p:sp>
      <p:pic>
        <p:nvPicPr>
          <p:cNvPr id="825" name="Google Shape;825;p134"/>
          <p:cNvPicPr preferRelativeResize="0"/>
          <p:nvPr/>
        </p:nvPicPr>
        <p:blipFill>
          <a:blip r:embed="rId3">
            <a:alphaModFix/>
          </a:blip>
          <a:stretch>
            <a:fillRect/>
          </a:stretch>
        </p:blipFill>
        <p:spPr>
          <a:xfrm>
            <a:off x="0" y="1196148"/>
            <a:ext cx="9143999" cy="275120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t>Great Lakes High Performance Computing (HPC) Cluster</a:t>
            </a:r>
            <a:endParaRPr/>
          </a:p>
          <a:p>
            <a:pPr indent="0" lvl="0" marL="0" rtl="0" algn="l">
              <a:spcBef>
                <a:spcPts val="0"/>
              </a:spcBef>
              <a:spcAft>
                <a:spcPts val="0"/>
              </a:spcAft>
              <a:buNone/>
            </a:pPr>
            <a:r>
              <a:t/>
            </a:r>
            <a:endParaRPr/>
          </a:p>
        </p:txBody>
      </p:sp>
      <p:sp>
        <p:nvSpPr>
          <p:cNvPr id="135" name="Google Shape;135;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13,000 cores</a:t>
            </a:r>
            <a:endParaRPr/>
          </a:p>
          <a:p>
            <a:pPr indent="-342900" lvl="0" marL="457200" rtl="0" algn="l">
              <a:spcBef>
                <a:spcPts val="0"/>
              </a:spcBef>
              <a:spcAft>
                <a:spcPts val="0"/>
              </a:spcAft>
              <a:buSzPts val="1800"/>
              <a:buChar char="●"/>
            </a:pPr>
            <a:r>
              <a:rPr lang="en"/>
              <a:t>fast network</a:t>
            </a:r>
            <a:endParaRPr/>
          </a:p>
          <a:p>
            <a:pPr indent="-342900" lvl="0" marL="457200" rtl="0" algn="l">
              <a:spcBef>
                <a:spcPts val="0"/>
              </a:spcBef>
              <a:spcAft>
                <a:spcPts val="0"/>
              </a:spcAft>
              <a:buSzPts val="1800"/>
              <a:buChar char="●"/>
            </a:pPr>
            <a:r>
              <a:rPr lang="en"/>
              <a:t>massive storage</a:t>
            </a:r>
            <a:endParaRPr/>
          </a:p>
        </p:txBody>
      </p:sp>
      <p:pic>
        <p:nvPicPr>
          <p:cNvPr descr="Meet Great Lakes, the University of Michigan's flagship open-science performance computing cluster. Run by Advanced Research Computing, part of Information and Technology Services at U-M.&#10;&#10;#UMich&#10;#ITS&#10;#Information and Technology Services" id="136" name="Google Shape;136;p27" title="The Top 3 Things to Know about Great Lakes, U-M's High-Performance Computing Cluster">
            <a:hlinkClick r:id="rId3"/>
          </p:cNvPr>
          <p:cNvPicPr preferRelativeResize="0"/>
          <p:nvPr/>
        </p:nvPicPr>
        <p:blipFill>
          <a:blip r:embed="rId4">
            <a:alphaModFix/>
          </a:blip>
          <a:stretch>
            <a:fillRect/>
          </a:stretch>
        </p:blipFill>
        <p:spPr>
          <a:xfrm>
            <a:off x="3895950" y="1208475"/>
            <a:ext cx="4572000" cy="342900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Sample JOIN</a:t>
            </a:r>
            <a:endParaRPr/>
          </a:p>
        </p:txBody>
      </p:sp>
      <p:sp>
        <p:nvSpPr>
          <p:cNvPr id="831" name="Google Shape;831;p1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32" name="Google Shape;832;p135"/>
          <p:cNvPicPr preferRelativeResize="0"/>
          <p:nvPr/>
        </p:nvPicPr>
        <p:blipFill>
          <a:blip r:embed="rId3">
            <a:alphaModFix/>
          </a:blip>
          <a:stretch>
            <a:fillRect/>
          </a:stretch>
        </p:blipFill>
        <p:spPr>
          <a:xfrm>
            <a:off x="1519650" y="1152475"/>
            <a:ext cx="5937128" cy="3416401"/>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1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User-defined functions in Spark SQL</a:t>
            </a:r>
            <a:endParaRPr/>
          </a:p>
        </p:txBody>
      </p:sp>
      <p:sp>
        <p:nvSpPr>
          <p:cNvPr id="838" name="Google Shape;838;p1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same idea as UDFs in Spark, </a:t>
            </a:r>
            <a:br>
              <a:rPr lang="en"/>
            </a:br>
            <a:r>
              <a:rPr lang="en"/>
              <a:t>but we need to register them </a:t>
            </a:r>
            <a:br>
              <a:rPr lang="en"/>
            </a:br>
            <a:r>
              <a:rPr lang="en"/>
              <a:t>so that the SQL interpreter </a:t>
            </a:r>
            <a:br>
              <a:rPr lang="en"/>
            </a:br>
            <a:r>
              <a:rPr lang="en"/>
              <a:t>knows what to do</a:t>
            </a:r>
            <a:endParaRPr/>
          </a:p>
        </p:txBody>
      </p:sp>
      <p:pic>
        <p:nvPicPr>
          <p:cNvPr id="839" name="Google Shape;839;p136"/>
          <p:cNvPicPr preferRelativeResize="0"/>
          <p:nvPr/>
        </p:nvPicPr>
        <p:blipFill rotWithShape="1">
          <a:blip r:embed="rId3">
            <a:alphaModFix/>
          </a:blip>
          <a:srcRect b="-14390" l="0" r="0" t="14390"/>
          <a:stretch/>
        </p:blipFill>
        <p:spPr>
          <a:xfrm>
            <a:off x="4069250" y="1017725"/>
            <a:ext cx="5002524" cy="4592877"/>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1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Pandas interoperability</a:t>
            </a:r>
            <a:endParaRPr/>
          </a:p>
        </p:txBody>
      </p:sp>
      <p:sp>
        <p:nvSpPr>
          <p:cNvPr id="845" name="Google Shape;845;p1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can always use .toPandas() on a Spark DataFrame to create a Pandas DataFrame</a:t>
            </a:r>
            <a:endParaRPr/>
          </a:p>
          <a:p>
            <a:pPr indent="-342900" lvl="0" marL="457200" rtl="0" algn="l">
              <a:spcBef>
                <a:spcPts val="0"/>
              </a:spcBef>
              <a:spcAft>
                <a:spcPts val="0"/>
              </a:spcAft>
              <a:buSzPts val="1800"/>
              <a:buChar char="●"/>
            </a:pPr>
            <a:r>
              <a:rPr lang="en"/>
              <a:t>be careful (size)!</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a:t>note that you can also go the other way (pandas to Spark) by initializing a Spark DataFrame with a pandas DataFrame</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1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End of Big Data</a:t>
            </a:r>
            <a:endParaRPr/>
          </a:p>
        </p:txBody>
      </p:sp>
      <p:sp>
        <p:nvSpPr>
          <p:cNvPr id="851" name="Google Shape;851;p1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1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Homework #8</a:t>
            </a:r>
            <a:endParaRPr/>
          </a:p>
        </p:txBody>
      </p:sp>
      <p:sp>
        <p:nvSpPr>
          <p:cNvPr id="857" name="Google Shape;857;p1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take a look in Canvas </a:t>
            </a:r>
            <a:endParaRPr/>
          </a:p>
          <a:p>
            <a:pPr indent="-342900" lvl="0" marL="457200" rtl="0" algn="l">
              <a:spcBef>
                <a:spcPts val="0"/>
              </a:spcBef>
              <a:spcAft>
                <a:spcPts val="0"/>
              </a:spcAft>
              <a:buSzPts val="1800"/>
              <a:buChar char="-"/>
            </a:pPr>
            <a:r>
              <a:rPr lang="en"/>
              <a:t>comprehensive review of all topics in course</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a:t>
            </a:r>
            <a:endParaRPr/>
          </a:p>
        </p:txBody>
      </p:sp>
      <p:sp>
        <p:nvSpPr>
          <p:cNvPr id="863" name="Google Shape;863;p1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150">
              <a:solidFill>
                <a:srgbClr val="171616"/>
              </a:solidFill>
              <a:highlight>
                <a:srgbClr val="FFFFFF"/>
              </a:highlight>
            </a:endParaRPr>
          </a:p>
          <a:p>
            <a:pPr indent="-342900" lvl="0" marL="457200" rtl="0" algn="l">
              <a:spcBef>
                <a:spcPts val="1200"/>
              </a:spcBef>
              <a:spcAft>
                <a:spcPts val="0"/>
              </a:spcAft>
              <a:buSzPts val="1800"/>
              <a:buChar char="●"/>
            </a:pPr>
            <a:r>
              <a:rPr lang="en"/>
              <a:t>Course review</a:t>
            </a:r>
            <a:endParaRPr/>
          </a:p>
          <a:p>
            <a:pPr indent="-342900" lvl="0" marL="457200" rtl="0" algn="l">
              <a:spcBef>
                <a:spcPts val="0"/>
              </a:spcBef>
              <a:spcAft>
                <a:spcPts val="0"/>
              </a:spcAft>
              <a:buSzPts val="1800"/>
              <a:buChar char="●"/>
            </a:pPr>
            <a:r>
              <a:rPr lang="en"/>
              <a:t>Future work: courses and jobs</a:t>
            </a:r>
            <a:endParaRPr/>
          </a:p>
          <a:p>
            <a:pPr indent="0" lvl="0" marL="457200" rtl="0" algn="l">
              <a:spcBef>
                <a:spcPts val="1200"/>
              </a:spcBef>
              <a:spcAft>
                <a:spcPts val="1200"/>
              </a:spcAft>
              <a:buNone/>
            </a:pPr>
            <a:r>
              <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you'll learn in SI 618</a:t>
            </a:r>
            <a:endParaRPr/>
          </a:p>
        </p:txBody>
      </p:sp>
      <p:sp>
        <p:nvSpPr>
          <p:cNvPr id="869" name="Google Shape;869;p1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skills</a:t>
            </a:r>
            <a:endParaRPr/>
          </a:p>
          <a:p>
            <a:pPr indent="-317500" lvl="1" marL="914400" rtl="0" algn="l">
              <a:spcBef>
                <a:spcPts val="0"/>
              </a:spcBef>
              <a:spcAft>
                <a:spcPts val="0"/>
              </a:spcAft>
              <a:buSzPts val="1400"/>
              <a:buChar char="○"/>
            </a:pPr>
            <a:r>
              <a:rPr lang="en"/>
              <a:t>how to get/read/fetch data</a:t>
            </a:r>
            <a:endParaRPr/>
          </a:p>
          <a:p>
            <a:pPr indent="-317500" lvl="1" marL="914400" rtl="0" algn="l">
              <a:spcBef>
                <a:spcPts val="0"/>
              </a:spcBef>
              <a:spcAft>
                <a:spcPts val="0"/>
              </a:spcAft>
              <a:buSzPts val="1400"/>
              <a:buChar char="○"/>
            </a:pPr>
            <a:r>
              <a:rPr lang="en"/>
              <a:t>how to convert data to and from important formats</a:t>
            </a:r>
            <a:endParaRPr/>
          </a:p>
          <a:p>
            <a:pPr indent="-317500" lvl="1" marL="914400" rtl="0" algn="l">
              <a:spcBef>
                <a:spcPts val="0"/>
              </a:spcBef>
              <a:spcAft>
                <a:spcPts val="0"/>
              </a:spcAft>
              <a:buSzPts val="1400"/>
              <a:buChar char="○"/>
            </a:pPr>
            <a:r>
              <a:rPr lang="en"/>
              <a:t>basic computation and manipulation of the data, including filtering and sorting</a:t>
            </a:r>
            <a:endParaRPr/>
          </a:p>
          <a:p>
            <a:pPr indent="-317500" lvl="1" marL="914400" rtl="0" algn="l">
              <a:spcBef>
                <a:spcPts val="0"/>
              </a:spcBef>
              <a:spcAft>
                <a:spcPts val="0"/>
              </a:spcAft>
              <a:buSzPts val="1400"/>
              <a:buChar char="○"/>
            </a:pPr>
            <a:r>
              <a:rPr lang="en"/>
              <a:t>initial methods to explore and visualize to gain insights</a:t>
            </a:r>
            <a:endParaRPr/>
          </a:p>
          <a:p>
            <a:pPr indent="-317500" lvl="1" marL="914400" rtl="0" algn="l">
              <a:spcBef>
                <a:spcPts val="0"/>
              </a:spcBef>
              <a:spcAft>
                <a:spcPts val="0"/>
              </a:spcAft>
              <a:buSzPts val="1400"/>
              <a:buChar char="○"/>
            </a:pPr>
            <a:r>
              <a:rPr lang="en"/>
              <a:t>how to apply python coding and packages to solve the above problems</a:t>
            </a:r>
            <a:endParaRPr/>
          </a:p>
          <a:p>
            <a:pPr indent="-342900" lvl="0" marL="457200" rtl="0" algn="l">
              <a:spcBef>
                <a:spcPts val="0"/>
              </a:spcBef>
              <a:spcAft>
                <a:spcPts val="0"/>
              </a:spcAft>
              <a:buSzPts val="1800"/>
              <a:buChar char="●"/>
            </a:pPr>
            <a:r>
              <a:rPr lang="en"/>
              <a:t>tools</a:t>
            </a:r>
            <a:endParaRPr/>
          </a:p>
          <a:p>
            <a:pPr indent="-317500" lvl="1" marL="914400" rtl="0" algn="l">
              <a:spcBef>
                <a:spcPts val="0"/>
              </a:spcBef>
              <a:spcAft>
                <a:spcPts val="0"/>
              </a:spcAft>
              <a:buSzPts val="1400"/>
              <a:buChar char="○"/>
            </a:pPr>
            <a:r>
              <a:rPr lang="en"/>
              <a:t>Jupyter</a:t>
            </a:r>
            <a:endParaRPr/>
          </a:p>
          <a:p>
            <a:pPr indent="-317500" lvl="1" marL="914400" rtl="0" algn="l">
              <a:spcBef>
                <a:spcPts val="0"/>
              </a:spcBef>
              <a:spcAft>
                <a:spcPts val="0"/>
              </a:spcAft>
              <a:buSzPts val="1400"/>
              <a:buChar char="○"/>
            </a:pPr>
            <a:r>
              <a:rPr lang="en"/>
              <a:t>pandas, scikit-learn</a:t>
            </a:r>
            <a:endParaRPr/>
          </a:p>
          <a:p>
            <a:pPr indent="-317500" lvl="1" marL="914400" rtl="0" algn="l">
              <a:spcBef>
                <a:spcPts val="0"/>
              </a:spcBef>
              <a:spcAft>
                <a:spcPts val="0"/>
              </a:spcAft>
              <a:buSzPts val="1400"/>
              <a:buChar char="○"/>
            </a:pPr>
            <a:r>
              <a:rPr lang="en"/>
              <a:t>basic statistical procedures</a:t>
            </a:r>
            <a:endParaRPr/>
          </a:p>
          <a:p>
            <a:pPr indent="-317500" lvl="1" marL="914400" rtl="0" algn="l">
              <a:spcBef>
                <a:spcPts val="0"/>
              </a:spcBef>
              <a:spcAft>
                <a:spcPts val="0"/>
              </a:spcAft>
              <a:buSzPts val="1400"/>
              <a:buChar char="○"/>
            </a:pPr>
            <a:r>
              <a:rPr lang="en"/>
              <a:t>visualization (matplotlib, seaborn, maybe bokeh)</a:t>
            </a:r>
            <a:endParaRPr/>
          </a:p>
          <a:p>
            <a:pPr indent="-317500" lvl="1" marL="914400" rtl="0" algn="l">
              <a:spcBef>
                <a:spcPts val="0"/>
              </a:spcBef>
              <a:spcAft>
                <a:spcPts val="0"/>
              </a:spcAft>
              <a:buSzPts val="1400"/>
              <a:buChar char="○"/>
            </a:pPr>
            <a:r>
              <a:rPr lang="en"/>
              <a:t>machine learning (dimension reduction, clustering and classification)</a:t>
            </a:r>
            <a:endParaRPr/>
          </a:p>
          <a:p>
            <a:pPr indent="-317500" lvl="1" marL="914400" rtl="0" algn="l">
              <a:spcBef>
                <a:spcPts val="0"/>
              </a:spcBef>
              <a:spcAft>
                <a:spcPts val="0"/>
              </a:spcAft>
              <a:buSzPts val="1400"/>
              <a:buChar char="○"/>
            </a:pPr>
            <a:r>
              <a:rPr lang="en"/>
              <a:t>Big Data skills (Spark)</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Jupyter</a:t>
            </a:r>
            <a:endParaRPr/>
          </a:p>
        </p:txBody>
      </p:sp>
      <p:sp>
        <p:nvSpPr>
          <p:cNvPr id="875" name="Google Shape;875;p1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interactive python environment</a:t>
            </a:r>
            <a:endParaRPr/>
          </a:p>
          <a:p>
            <a:pPr indent="-342900" lvl="0" marL="457200" rtl="0" algn="l">
              <a:spcBef>
                <a:spcPts val="0"/>
              </a:spcBef>
              <a:spcAft>
                <a:spcPts val="0"/>
              </a:spcAft>
              <a:buSzPts val="1800"/>
              <a:buChar char="●"/>
            </a:pPr>
            <a:r>
              <a:rPr lang="en"/>
              <a:t>based on IPython, which is an interactive python shell</a:t>
            </a:r>
            <a:endParaRPr/>
          </a:p>
          <a:p>
            <a:pPr indent="-342900" lvl="0" marL="457200" rtl="0" algn="l">
              <a:spcBef>
                <a:spcPts val="0"/>
              </a:spcBef>
              <a:spcAft>
                <a:spcPts val="0"/>
              </a:spcAft>
              <a:buSzPts val="1800"/>
              <a:buChar char="●"/>
            </a:pPr>
            <a:r>
              <a:rPr lang="en"/>
              <a:t>designed as a web-based application</a:t>
            </a:r>
            <a:endParaRPr/>
          </a:p>
          <a:p>
            <a:pPr indent="-342900" lvl="0" marL="457200" rtl="0" algn="l">
              <a:spcBef>
                <a:spcPts val="0"/>
              </a:spcBef>
              <a:spcAft>
                <a:spcPts val="0"/>
              </a:spcAft>
              <a:buSzPts val="1800"/>
              <a:buChar char="●"/>
            </a:pPr>
            <a:r>
              <a:rPr lang="en"/>
              <a:t>has seen widespread adoption</a:t>
            </a:r>
            <a:endParaRPr/>
          </a:p>
          <a:p>
            <a:pPr indent="-317500" lvl="1" marL="914400" rtl="0" algn="l">
              <a:spcBef>
                <a:spcPts val="0"/>
              </a:spcBef>
              <a:spcAft>
                <a:spcPts val="0"/>
              </a:spcAft>
              <a:buSzPts val="1400"/>
              <a:buChar char="○"/>
            </a:pPr>
            <a:r>
              <a:rPr lang="en"/>
              <a:t>Jupyter notebooks</a:t>
            </a:r>
            <a:endParaRPr/>
          </a:p>
          <a:p>
            <a:pPr indent="-317500" lvl="1" marL="914400" rtl="0" algn="l">
              <a:spcBef>
                <a:spcPts val="0"/>
              </a:spcBef>
              <a:spcAft>
                <a:spcPts val="0"/>
              </a:spcAft>
              <a:buSzPts val="1400"/>
              <a:buChar char="○"/>
            </a:pPr>
            <a:r>
              <a:rPr lang="en"/>
              <a:t>JupyterLab</a:t>
            </a:r>
            <a:endParaRPr/>
          </a:p>
          <a:p>
            <a:pPr indent="-317500" lvl="1" marL="914400" rtl="0" algn="l">
              <a:spcBef>
                <a:spcPts val="0"/>
              </a:spcBef>
              <a:spcAft>
                <a:spcPts val="0"/>
              </a:spcAft>
              <a:buSzPts val="1400"/>
              <a:buChar char="○"/>
            </a:pPr>
            <a:r>
              <a:rPr lang="en"/>
              <a:t>Google Colab(oratory)</a:t>
            </a:r>
            <a:endParaRPr/>
          </a:p>
          <a:p>
            <a:pPr indent="-317500" lvl="1" marL="914400" rtl="0" algn="l">
              <a:spcBef>
                <a:spcPts val="0"/>
              </a:spcBef>
              <a:spcAft>
                <a:spcPts val="0"/>
              </a:spcAft>
              <a:buSzPts val="1400"/>
              <a:buChar char="○"/>
            </a:pPr>
            <a:r>
              <a:rPr lang="en"/>
              <a:t>nteract</a:t>
            </a:r>
            <a:endParaRPr/>
          </a:p>
          <a:p>
            <a:pPr indent="-317500" lvl="1" marL="914400" rtl="0" algn="l">
              <a:spcBef>
                <a:spcPts val="0"/>
              </a:spcBef>
              <a:spcAft>
                <a:spcPts val="0"/>
              </a:spcAft>
              <a:buSzPts val="1400"/>
              <a:buChar char="○"/>
            </a:pPr>
            <a:r>
              <a:rPr lang="en"/>
              <a:t>Visual Studio Code</a:t>
            </a:r>
            <a:endParaRPr/>
          </a:p>
          <a:p>
            <a:pPr indent="-342900" lvl="0" marL="457200" rtl="0" algn="l">
              <a:spcBef>
                <a:spcPts val="0"/>
              </a:spcBef>
              <a:spcAft>
                <a:spcPts val="0"/>
              </a:spcAft>
              <a:buSzPts val="1800"/>
              <a:buChar char="●"/>
            </a:pPr>
            <a:r>
              <a:rPr lang="en"/>
              <a:t>file type is .ipynb (</a:t>
            </a:r>
            <a:r>
              <a:rPr lang="en" u="sng"/>
              <a:t>IPY</a:t>
            </a:r>
            <a:r>
              <a:rPr lang="en"/>
              <a:t>thon </a:t>
            </a:r>
            <a:r>
              <a:rPr lang="en" u="sng"/>
              <a:t>N</a:t>
            </a:r>
            <a:r>
              <a:rPr lang="en"/>
              <a:t>ote</a:t>
            </a:r>
            <a:r>
              <a:rPr lang="en" u="sng"/>
              <a:t>B</a:t>
            </a:r>
            <a:r>
              <a:rPr lang="en"/>
              <a:t>ook), which can be opened by VS Code</a:t>
            </a:r>
            <a:endParaRPr/>
          </a:p>
          <a:p>
            <a:pPr indent="-342900" lvl="0" marL="457200" rtl="0" algn="l">
              <a:spcBef>
                <a:spcPts val="0"/>
              </a:spcBef>
              <a:spcAft>
                <a:spcPts val="0"/>
              </a:spcAft>
              <a:buSzPts val="1800"/>
              <a:buChar char="●"/>
            </a:pPr>
            <a:r>
              <a:rPr lang="en"/>
              <a:t>I like notebooks, but </a:t>
            </a:r>
            <a:r>
              <a:rPr lang="en" u="sng">
                <a:solidFill>
                  <a:schemeClr val="hlink"/>
                </a:solidFill>
                <a:hlinkClick r:id="rId3"/>
              </a:rPr>
              <a:t>not everybody does</a:t>
            </a:r>
            <a:r>
              <a:rPr lang="en"/>
              <a:t>.</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1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Course Overview</a:t>
            </a:r>
            <a:endParaRPr/>
          </a:p>
        </p:txBody>
      </p:sp>
      <p:sp>
        <p:nvSpPr>
          <p:cNvPr id="881" name="Google Shape;881;p1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t>Day 2: pandas</a:t>
            </a:r>
            <a:br>
              <a:rPr lang="en"/>
            </a:br>
            <a:r>
              <a:rPr lang="en"/>
              <a:t>Day 3: more pandas</a:t>
            </a:r>
            <a:br>
              <a:rPr lang="en"/>
            </a:br>
            <a:r>
              <a:rPr lang="en"/>
              <a:t>Day 4: applied statistics (corr &amp; linear models), visualization (matplotlib, seaborn)</a:t>
            </a:r>
            <a:br>
              <a:rPr lang="en"/>
            </a:br>
            <a:r>
              <a:rPr lang="en"/>
              <a:t>Day 5: applied statistics (ANOVA, t-test)</a:t>
            </a:r>
            <a:br>
              <a:rPr lang="en"/>
            </a:br>
            <a:r>
              <a:rPr lang="en"/>
              <a:t>Day 6: applied statistics (categorical data), introduction to text processing</a:t>
            </a:r>
            <a:br>
              <a:rPr lang="en"/>
            </a:br>
            <a:r>
              <a:rPr lang="en"/>
              <a:t>Day 7: natural language processing</a:t>
            </a:r>
            <a:br>
              <a:rPr lang="en"/>
            </a:br>
            <a:r>
              <a:rPr lang="en"/>
              <a:t>Day 8: introduction to machine learning</a:t>
            </a:r>
            <a:br>
              <a:rPr lang="en"/>
            </a:br>
            <a:r>
              <a:rPr lang="en"/>
              <a:t>Day 9: machine learning: dimension reduction</a:t>
            </a:r>
            <a:br>
              <a:rPr lang="en"/>
            </a:br>
            <a:r>
              <a:rPr lang="en"/>
              <a:t>Day 10: machine learning: clustering</a:t>
            </a:r>
            <a:br>
              <a:rPr lang="en"/>
            </a:br>
            <a:r>
              <a:rPr lang="en"/>
              <a:t>Day 11: machine learning: classification</a:t>
            </a:r>
            <a:br>
              <a:rPr lang="en"/>
            </a:br>
            <a:r>
              <a:rPr lang="en"/>
              <a:t>Day 12: big data (dask)</a:t>
            </a:r>
            <a:br>
              <a:rPr lang="en"/>
            </a:br>
            <a:r>
              <a:rPr lang="en"/>
              <a:t>Day 13: spark</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5" name="Shape 885"/>
        <p:cNvGrpSpPr/>
        <p:nvPr/>
      </p:nvGrpSpPr>
      <p:grpSpPr>
        <a:xfrm>
          <a:off x="0" y="0"/>
          <a:ext cx="0" cy="0"/>
          <a:chOff x="0" y="0"/>
          <a:chExt cx="0" cy="0"/>
        </a:xfrm>
      </p:grpSpPr>
      <p:sp>
        <p:nvSpPr>
          <p:cNvPr id="886" name="Google Shape;886;p1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Resources</a:t>
            </a:r>
            <a:endParaRPr/>
          </a:p>
        </p:txBody>
      </p:sp>
      <p:sp>
        <p:nvSpPr>
          <p:cNvPr id="887" name="Google Shape;887;p1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prerecorded materials (videos + notebooks)</a:t>
            </a:r>
            <a:endParaRPr/>
          </a:p>
          <a:p>
            <a:pPr indent="-342900" lvl="0" marL="457200" rtl="0" algn="l">
              <a:spcBef>
                <a:spcPts val="0"/>
              </a:spcBef>
              <a:spcAft>
                <a:spcPts val="0"/>
              </a:spcAft>
              <a:buSzPts val="1800"/>
              <a:buChar char="●"/>
            </a:pPr>
            <a:r>
              <a:rPr lang="en"/>
              <a:t>quizzes</a:t>
            </a:r>
            <a:endParaRPr/>
          </a:p>
          <a:p>
            <a:pPr indent="-342900" lvl="0" marL="457200" rtl="0" algn="l">
              <a:spcBef>
                <a:spcPts val="0"/>
              </a:spcBef>
              <a:spcAft>
                <a:spcPts val="0"/>
              </a:spcAft>
              <a:buSzPts val="1800"/>
              <a:buChar char="●"/>
            </a:pPr>
            <a:r>
              <a:rPr lang="en"/>
              <a:t>in-class notebooks</a:t>
            </a:r>
            <a:endParaRPr/>
          </a:p>
          <a:p>
            <a:pPr indent="-342900" lvl="0" marL="457200" rtl="0" algn="l">
              <a:spcBef>
                <a:spcPts val="0"/>
              </a:spcBef>
              <a:spcAft>
                <a:spcPts val="0"/>
              </a:spcAft>
              <a:buSzPts val="1800"/>
              <a:buChar char="●"/>
            </a:pPr>
            <a:r>
              <a:rPr lang="en"/>
              <a:t>in-class "hands-on" time + recordings </a:t>
            </a:r>
            <a:endParaRPr/>
          </a:p>
          <a:p>
            <a:pPr indent="-342900" lvl="0" marL="457200" rtl="0" algn="l">
              <a:spcBef>
                <a:spcPts val="0"/>
              </a:spcBef>
              <a:spcAft>
                <a:spcPts val="0"/>
              </a:spcAft>
              <a:buSzPts val="1800"/>
              <a:buChar char="●"/>
            </a:pPr>
            <a:r>
              <a:rPr lang="en"/>
              <a:t>homework</a:t>
            </a:r>
            <a:endParaRPr/>
          </a:p>
          <a:p>
            <a:pPr indent="-317500" lvl="1" marL="914400" rtl="0" algn="l">
              <a:spcBef>
                <a:spcPts val="0"/>
              </a:spcBef>
              <a:spcAft>
                <a:spcPts val="0"/>
              </a:spcAft>
              <a:buSzPts val="1400"/>
              <a:buChar char="○"/>
            </a:pPr>
            <a:r>
              <a:rPr lang="en"/>
              <a:t>progressive</a:t>
            </a:r>
            <a:endParaRPr/>
          </a:p>
          <a:p>
            <a:pPr indent="0" lvl="0" marL="0" rtl="0" algn="l">
              <a:spcBef>
                <a:spcPts val="120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Great Lakes High Performance Computing (HPC) Cluster</a:t>
            </a:r>
            <a:endParaRPr/>
          </a:p>
        </p:txBody>
      </p:sp>
      <p:sp>
        <p:nvSpPr>
          <p:cNvPr id="142" name="Google Shape;142;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technically, a "slurm" cluster</a:t>
            </a:r>
            <a:endParaRPr/>
          </a:p>
          <a:p>
            <a:pPr indent="-342900" lvl="0" marL="457200" rtl="0" algn="l">
              <a:spcBef>
                <a:spcPts val="0"/>
              </a:spcBef>
              <a:spcAft>
                <a:spcPts val="0"/>
              </a:spcAft>
              <a:buSzPts val="1800"/>
              <a:buChar char="●"/>
            </a:pPr>
            <a:r>
              <a:rPr lang="en"/>
              <a:t>a shared system, so you have to "play nice"</a:t>
            </a:r>
            <a:endParaRPr/>
          </a:p>
        </p:txBody>
      </p:sp>
      <p:pic>
        <p:nvPicPr>
          <p:cNvPr id="143" name="Google Shape;143;p28"/>
          <p:cNvPicPr preferRelativeResize="0"/>
          <p:nvPr/>
        </p:nvPicPr>
        <p:blipFill>
          <a:blip r:embed="rId3">
            <a:alphaModFix/>
          </a:blip>
          <a:stretch>
            <a:fillRect/>
          </a:stretch>
        </p:blipFill>
        <p:spPr>
          <a:xfrm>
            <a:off x="2493750" y="1955249"/>
            <a:ext cx="6521449" cy="2924024"/>
          </a:xfrm>
          <a:prstGeom prst="rect">
            <a:avLst/>
          </a:prstGeom>
          <a:noFill/>
          <a:ln>
            <a:noFill/>
          </a:ln>
        </p:spPr>
      </p:pic>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1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What's next?</a:t>
            </a:r>
            <a:endParaRPr/>
          </a:p>
        </p:txBody>
      </p:sp>
      <p:sp>
        <p:nvSpPr>
          <p:cNvPr id="893" name="Google Shape;893;p1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more courses</a:t>
            </a:r>
            <a:endParaRPr/>
          </a:p>
          <a:p>
            <a:pPr indent="-342900" lvl="0" marL="457200" rtl="0" algn="l">
              <a:spcBef>
                <a:spcPts val="0"/>
              </a:spcBef>
              <a:spcAft>
                <a:spcPts val="0"/>
              </a:spcAft>
              <a:buSzPts val="1800"/>
              <a:buChar char="●"/>
            </a:pPr>
            <a:r>
              <a:rPr lang="en"/>
              <a:t>jobs</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7" name="Shape 897"/>
        <p:cNvGrpSpPr/>
        <p:nvPr/>
      </p:nvGrpSpPr>
      <p:grpSpPr>
        <a:xfrm>
          <a:off x="0" y="0"/>
          <a:ext cx="0" cy="0"/>
          <a:chOff x="0" y="0"/>
          <a:chExt cx="0" cy="0"/>
        </a:xfrm>
      </p:grpSpPr>
      <p:sp>
        <p:nvSpPr>
          <p:cNvPr id="898" name="Google Shape;898;p1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More courses</a:t>
            </a:r>
            <a:endParaRPr/>
          </a:p>
        </p:txBody>
      </p:sp>
      <p:sp>
        <p:nvSpPr>
          <p:cNvPr id="899" name="Google Shape;899;p14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u="sng">
                <a:solidFill>
                  <a:schemeClr val="hlink"/>
                </a:solidFill>
                <a:hlinkClick r:id="rId3"/>
              </a:rPr>
              <a:t>https://atlas.ai.umich.edu/course/SI 618/</a:t>
            </a:r>
            <a:endParaRPr/>
          </a:p>
          <a:p>
            <a:pPr indent="-342900" lvl="0" marL="457200" rtl="0" algn="l">
              <a:spcBef>
                <a:spcPts val="1200"/>
              </a:spcBef>
              <a:spcAft>
                <a:spcPts val="0"/>
              </a:spcAft>
              <a:buSzPts val="1800"/>
              <a:buChar char="●"/>
            </a:pPr>
            <a:r>
              <a:rPr lang="en" u="sng">
                <a:solidFill>
                  <a:schemeClr val="hlink"/>
                </a:solidFill>
                <a:hlinkClick r:id="rId4"/>
              </a:rPr>
              <a:t>671</a:t>
            </a:r>
            <a:r>
              <a:rPr lang="en"/>
              <a:t> (Data Mining)</a:t>
            </a:r>
            <a:endParaRPr/>
          </a:p>
          <a:p>
            <a:pPr indent="-342900" lvl="0" marL="457200" rtl="0" algn="l">
              <a:spcBef>
                <a:spcPts val="0"/>
              </a:spcBef>
              <a:spcAft>
                <a:spcPts val="0"/>
              </a:spcAft>
              <a:buSzPts val="1800"/>
              <a:buChar char="●"/>
            </a:pPr>
            <a:r>
              <a:rPr lang="en" u="sng">
                <a:solidFill>
                  <a:schemeClr val="hlink"/>
                </a:solidFill>
                <a:hlinkClick r:id="rId5"/>
              </a:rPr>
              <a:t>670</a:t>
            </a:r>
            <a:r>
              <a:rPr lang="en"/>
              <a:t> (Applied Machine Learning)</a:t>
            </a:r>
            <a:endParaRPr/>
          </a:p>
          <a:p>
            <a:pPr indent="-342900" lvl="0" marL="457200" rtl="0" algn="l">
              <a:spcBef>
                <a:spcPts val="0"/>
              </a:spcBef>
              <a:spcAft>
                <a:spcPts val="0"/>
              </a:spcAft>
              <a:buSzPts val="1800"/>
              <a:buChar char="●"/>
            </a:pPr>
            <a:r>
              <a:rPr lang="en" u="sng">
                <a:solidFill>
                  <a:schemeClr val="hlink"/>
                </a:solidFill>
                <a:hlinkClick r:id="rId6"/>
              </a:rPr>
              <a:t>649</a:t>
            </a:r>
            <a:r>
              <a:rPr lang="en"/>
              <a:t> (Information Visualization)</a:t>
            </a:r>
            <a:endParaRPr/>
          </a:p>
          <a:p>
            <a:pPr indent="-342900" lvl="0" marL="457200" rtl="0" algn="l">
              <a:spcBef>
                <a:spcPts val="0"/>
              </a:spcBef>
              <a:spcAft>
                <a:spcPts val="0"/>
              </a:spcAft>
              <a:buSzPts val="1800"/>
              <a:buChar char="●"/>
            </a:pPr>
            <a:r>
              <a:rPr lang="en" u="sng">
                <a:solidFill>
                  <a:schemeClr val="hlink"/>
                </a:solidFill>
                <a:hlinkClick r:id="rId7"/>
              </a:rPr>
              <a:t>650</a:t>
            </a:r>
            <a:r>
              <a:rPr lang="en"/>
              <a:t> (Information Retrieval)</a:t>
            </a:r>
            <a:endParaRPr/>
          </a:p>
          <a:p>
            <a:pPr indent="-342900" lvl="0" marL="457200" rtl="0" algn="l">
              <a:spcBef>
                <a:spcPts val="0"/>
              </a:spcBef>
              <a:spcAft>
                <a:spcPts val="0"/>
              </a:spcAft>
              <a:buSzPts val="1800"/>
              <a:buChar char="●"/>
            </a:pPr>
            <a:r>
              <a:rPr lang="en" u="sng">
                <a:solidFill>
                  <a:schemeClr val="hlink"/>
                </a:solidFill>
                <a:hlinkClick r:id="rId8"/>
              </a:rPr>
              <a:t>630</a:t>
            </a:r>
            <a:r>
              <a:rPr lang="en"/>
              <a:t> (Natural Language Processing)</a:t>
            </a:r>
            <a:endParaRPr/>
          </a:p>
          <a:p>
            <a:pPr indent="-342900" lvl="0" marL="457200" rtl="0" algn="l">
              <a:spcBef>
                <a:spcPts val="0"/>
              </a:spcBef>
              <a:spcAft>
                <a:spcPts val="0"/>
              </a:spcAft>
              <a:buSzPts val="1800"/>
              <a:buChar char="●"/>
            </a:pPr>
            <a:r>
              <a:rPr lang="en" u="sng">
                <a:solidFill>
                  <a:schemeClr val="hlink"/>
                </a:solidFill>
                <a:hlinkClick r:id="rId9"/>
              </a:rPr>
              <a:t>690</a:t>
            </a:r>
            <a:r>
              <a:rPr lang="en"/>
              <a:t> (Internship)</a:t>
            </a:r>
            <a:endParaRPr/>
          </a:p>
          <a:p>
            <a:pPr indent="-342900" lvl="0" marL="457200" rtl="0" algn="l">
              <a:spcBef>
                <a:spcPts val="0"/>
              </a:spcBef>
              <a:spcAft>
                <a:spcPts val="0"/>
              </a:spcAft>
              <a:buSzPts val="1800"/>
              <a:buChar char="●"/>
            </a:pPr>
            <a:r>
              <a:rPr lang="en" u="sng">
                <a:solidFill>
                  <a:schemeClr val="hlink"/>
                </a:solidFill>
                <a:hlinkClick r:id="rId10"/>
              </a:rPr>
              <a:t>608</a:t>
            </a:r>
            <a:r>
              <a:rPr lang="en"/>
              <a:t> (Networks)</a:t>
            </a:r>
            <a:endParaRPr/>
          </a:p>
          <a:p>
            <a:pPr indent="-342900" lvl="0" marL="457200" rtl="0" algn="l">
              <a:spcBef>
                <a:spcPts val="0"/>
              </a:spcBef>
              <a:spcAft>
                <a:spcPts val="0"/>
              </a:spcAft>
              <a:buSzPts val="1800"/>
              <a:buChar char="●"/>
            </a:pPr>
            <a:r>
              <a:rPr lang="en" u="sng">
                <a:solidFill>
                  <a:schemeClr val="hlink"/>
                </a:solidFill>
                <a:hlinkClick r:id="rId11"/>
              </a:rPr>
              <a:t>564</a:t>
            </a:r>
            <a:r>
              <a:rPr lang="en"/>
              <a:t> (SQL and Databases)</a:t>
            </a:r>
            <a:endParaRPr/>
          </a:p>
          <a:p>
            <a:pPr indent="-342900" lvl="0" marL="457200" rtl="0" algn="l">
              <a:spcBef>
                <a:spcPts val="0"/>
              </a:spcBef>
              <a:spcAft>
                <a:spcPts val="0"/>
              </a:spcAft>
              <a:buSzPts val="1800"/>
              <a:buChar char="●"/>
            </a:pPr>
            <a:r>
              <a:rPr lang="en" u="sng">
                <a:solidFill>
                  <a:schemeClr val="hlink"/>
                </a:solidFill>
                <a:hlinkClick r:id="rId12"/>
              </a:rPr>
              <a:t>664</a:t>
            </a:r>
            <a:r>
              <a:rPr lang="en"/>
              <a:t> (Database Applications)</a:t>
            </a:r>
            <a:endParaRPr/>
          </a:p>
        </p:txBody>
      </p:sp>
      <p:pic>
        <p:nvPicPr>
          <p:cNvPr id="900" name="Google Shape;900;p146"/>
          <p:cNvPicPr preferRelativeResize="0"/>
          <p:nvPr/>
        </p:nvPicPr>
        <p:blipFill>
          <a:blip r:embed="rId13">
            <a:alphaModFix/>
          </a:blip>
          <a:stretch>
            <a:fillRect/>
          </a:stretch>
        </p:blipFill>
        <p:spPr>
          <a:xfrm>
            <a:off x="5849053" y="0"/>
            <a:ext cx="3294944" cy="5143500"/>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4" name="Shape 904"/>
        <p:cNvGrpSpPr/>
        <p:nvPr/>
      </p:nvGrpSpPr>
      <p:grpSpPr>
        <a:xfrm>
          <a:off x="0" y="0"/>
          <a:ext cx="0" cy="0"/>
          <a:chOff x="0" y="0"/>
          <a:chExt cx="0" cy="0"/>
        </a:xfrm>
      </p:grpSpPr>
      <p:sp>
        <p:nvSpPr>
          <p:cNvPr id="905" name="Google Shape;905;p1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Jobs</a:t>
            </a:r>
            <a:endParaRPr/>
          </a:p>
        </p:txBody>
      </p:sp>
      <p:sp>
        <p:nvSpPr>
          <p:cNvPr id="906" name="Google Shape;906;p1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finding jobs</a:t>
            </a:r>
            <a:endParaRPr/>
          </a:p>
          <a:p>
            <a:pPr indent="-342900" lvl="0" marL="457200" rtl="0" algn="l">
              <a:spcBef>
                <a:spcPts val="0"/>
              </a:spcBef>
              <a:spcAft>
                <a:spcPts val="0"/>
              </a:spcAft>
              <a:buSzPts val="1800"/>
              <a:buChar char="●"/>
            </a:pPr>
            <a:r>
              <a:rPr lang="en"/>
              <a:t>my hiring workflow</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1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Finding jobs</a:t>
            </a:r>
            <a:endParaRPr/>
          </a:p>
        </p:txBody>
      </p:sp>
      <p:sp>
        <p:nvSpPr>
          <p:cNvPr id="912" name="Google Shape;912;p1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"data science" isn't a particularly good search term</a:t>
            </a:r>
            <a:endParaRPr/>
          </a:p>
          <a:p>
            <a:pPr indent="-342900" lvl="0" marL="457200" rtl="0" algn="l">
              <a:spcBef>
                <a:spcPts val="0"/>
              </a:spcBef>
              <a:spcAft>
                <a:spcPts val="0"/>
              </a:spcAft>
              <a:buSzPts val="1800"/>
              <a:buChar char="●"/>
            </a:pPr>
            <a:r>
              <a:rPr lang="en"/>
              <a:t>hint: try techniques, programming languages, tools, libraries, etc.</a:t>
            </a:r>
            <a:endParaRPr/>
          </a:p>
          <a:p>
            <a:pPr indent="-342900" lvl="0" marL="457200" rtl="0" algn="l">
              <a:spcBef>
                <a:spcPts val="0"/>
              </a:spcBef>
              <a:spcAft>
                <a:spcPts val="0"/>
              </a:spcAft>
              <a:buSzPts val="1800"/>
              <a:buChar char="●"/>
            </a:pPr>
            <a:r>
              <a:rPr lang="en" u="sng">
                <a:solidFill>
                  <a:schemeClr val="hlink"/>
                </a:solidFill>
                <a:hlinkClick r:id="rId3"/>
              </a:rPr>
              <a:t>careers.umich.edu</a:t>
            </a:r>
            <a:endParaRPr/>
          </a:p>
          <a:p>
            <a:pPr indent="0" lvl="0" marL="0" rtl="0" algn="l">
              <a:spcBef>
                <a:spcPts val="1200"/>
              </a:spcBef>
              <a:spcAft>
                <a:spcPts val="1200"/>
              </a:spcAft>
              <a:buNone/>
            </a:pPr>
            <a:r>
              <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1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My hiring workflow</a:t>
            </a:r>
            <a:endParaRPr/>
          </a:p>
        </p:txBody>
      </p:sp>
      <p:sp>
        <p:nvSpPr>
          <p:cNvPr id="918" name="Google Shape;918;p14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a:t>generate job description</a:t>
            </a:r>
            <a:endParaRPr/>
          </a:p>
          <a:p>
            <a:pPr indent="-317500" lvl="1" marL="914400" rtl="0" algn="l">
              <a:spcBef>
                <a:spcPts val="0"/>
              </a:spcBef>
              <a:spcAft>
                <a:spcPts val="0"/>
              </a:spcAft>
              <a:buSzPts val="1400"/>
              <a:buChar char="○"/>
            </a:pPr>
            <a:r>
              <a:rPr lang="en"/>
              <a:t>"required" vs "desired"</a:t>
            </a:r>
            <a:endParaRPr/>
          </a:p>
          <a:p>
            <a:pPr indent="-317500" lvl="2" marL="1371600" rtl="0" algn="l">
              <a:spcBef>
                <a:spcPts val="0"/>
              </a:spcBef>
              <a:spcAft>
                <a:spcPts val="0"/>
              </a:spcAft>
              <a:buSzPts val="1400"/>
              <a:buChar char="■"/>
            </a:pPr>
            <a:r>
              <a:rPr lang="en"/>
              <a:t>required: you MUST have these</a:t>
            </a:r>
            <a:endParaRPr/>
          </a:p>
          <a:p>
            <a:pPr indent="-317500" lvl="2" marL="1371600" rtl="0" algn="l">
              <a:spcBef>
                <a:spcPts val="0"/>
              </a:spcBef>
              <a:spcAft>
                <a:spcPts val="0"/>
              </a:spcAft>
              <a:buSzPts val="1400"/>
              <a:buChar char="■"/>
            </a:pPr>
            <a:r>
              <a:rPr lang="en"/>
              <a:t>desired: the more of these you have the better</a:t>
            </a:r>
            <a:endParaRPr/>
          </a:p>
          <a:p>
            <a:pPr indent="-317500" lvl="1" marL="914400" rtl="0" algn="l">
              <a:spcBef>
                <a:spcPts val="0"/>
              </a:spcBef>
              <a:spcAft>
                <a:spcPts val="0"/>
              </a:spcAft>
              <a:buSzPts val="1400"/>
              <a:buChar char="○"/>
            </a:pPr>
            <a:r>
              <a:rPr lang="en"/>
              <a:t>qualifications</a:t>
            </a:r>
            <a:endParaRPr/>
          </a:p>
          <a:p>
            <a:pPr indent="-317500" lvl="2" marL="1371600" rtl="0" algn="l">
              <a:spcBef>
                <a:spcPts val="0"/>
              </a:spcBef>
              <a:spcAft>
                <a:spcPts val="0"/>
              </a:spcAft>
              <a:buSzPts val="1400"/>
              <a:buChar char="■"/>
            </a:pPr>
            <a:r>
              <a:rPr lang="en"/>
              <a:t>"you need 10 years of experience"</a:t>
            </a:r>
            <a:endParaRPr/>
          </a:p>
          <a:p>
            <a:pPr indent="-317500" lvl="2" marL="1371600" rtl="0" algn="l">
              <a:spcBef>
                <a:spcPts val="0"/>
              </a:spcBef>
              <a:spcAft>
                <a:spcPts val="0"/>
              </a:spcAft>
              <a:buSzPts val="1400"/>
              <a:buChar char="■"/>
            </a:pPr>
            <a:r>
              <a:rPr lang="en"/>
              <a:t>"but the technology has only existed for 3!"</a:t>
            </a:r>
            <a:endParaRPr/>
          </a:p>
          <a:p>
            <a:pPr indent="-317500" lvl="2" marL="1371600" rtl="0" algn="l">
              <a:spcBef>
                <a:spcPts val="0"/>
              </a:spcBef>
              <a:spcAft>
                <a:spcPts val="0"/>
              </a:spcAft>
              <a:buSzPts val="1400"/>
              <a:buChar char="■"/>
            </a:pPr>
            <a:r>
              <a:rPr lang="en"/>
              <a:t>count internship, research, etc. in your experience</a:t>
            </a:r>
            <a:endParaRPr/>
          </a:p>
          <a:p>
            <a:pPr indent="-317500" lvl="2" marL="1371600" rtl="0" algn="l">
              <a:spcBef>
                <a:spcPts val="0"/>
              </a:spcBef>
              <a:spcAft>
                <a:spcPts val="0"/>
              </a:spcAft>
              <a:buSzPts val="1400"/>
              <a:buChar char="■"/>
            </a:pPr>
            <a:r>
              <a:rPr lang="en"/>
              <a:t>computer science vs. information degrees</a:t>
            </a:r>
            <a:endParaRPr/>
          </a:p>
          <a:p>
            <a:pPr indent="-342900" lvl="0" marL="457200" rtl="0" algn="l">
              <a:spcBef>
                <a:spcPts val="0"/>
              </a:spcBef>
              <a:spcAft>
                <a:spcPts val="0"/>
              </a:spcAft>
              <a:buSzPts val="1800"/>
              <a:buChar char="●"/>
            </a:pPr>
            <a:r>
              <a:rPr lang="en"/>
              <a:t>review applications</a:t>
            </a:r>
            <a:endParaRPr/>
          </a:p>
          <a:p>
            <a:pPr indent="-342900" lvl="0" marL="457200" rtl="0" algn="l">
              <a:spcBef>
                <a:spcPts val="0"/>
              </a:spcBef>
              <a:spcAft>
                <a:spcPts val="0"/>
              </a:spcAft>
              <a:buSzPts val="1800"/>
              <a:buChar char="●"/>
            </a:pPr>
            <a:r>
              <a:rPr lang="en"/>
              <a:t>send out </a:t>
            </a:r>
            <a:r>
              <a:rPr lang="en" u="sng">
                <a:solidFill>
                  <a:schemeClr val="hlink"/>
                </a:solidFill>
                <a:hlinkClick r:id="rId3"/>
              </a:rPr>
              <a:t>screener</a:t>
            </a:r>
            <a:r>
              <a:rPr lang="en"/>
              <a:t> to qualified applicants</a:t>
            </a:r>
            <a:endParaRPr/>
          </a:p>
          <a:p>
            <a:pPr indent="-342900" lvl="0" marL="457200" rtl="0" algn="l">
              <a:spcBef>
                <a:spcPts val="0"/>
              </a:spcBef>
              <a:spcAft>
                <a:spcPts val="0"/>
              </a:spcAft>
              <a:buSzPts val="1800"/>
              <a:buChar char="●"/>
            </a:pPr>
            <a:r>
              <a:rPr lang="en"/>
              <a:t>review screeners, </a:t>
            </a:r>
            <a:r>
              <a:rPr lang="en" u="sng">
                <a:solidFill>
                  <a:schemeClr val="hlink"/>
                </a:solidFill>
                <a:hlinkClick r:id="rId4"/>
              </a:rPr>
              <a:t>interview</a:t>
            </a:r>
            <a:r>
              <a:rPr lang="en"/>
              <a:t> best ones</a:t>
            </a:r>
            <a:endParaRPr/>
          </a:p>
          <a:p>
            <a:pPr indent="-342900" lvl="0" marL="457200" rtl="0" algn="l">
              <a:spcBef>
                <a:spcPts val="0"/>
              </a:spcBef>
              <a:spcAft>
                <a:spcPts val="0"/>
              </a:spcAft>
              <a:buSzPts val="1800"/>
              <a:buChar char="●"/>
            </a:pPr>
            <a:r>
              <a:rPr lang="en"/>
              <a:t>make offer(s)</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Clr>
                <a:schemeClr val="dk1"/>
              </a:buClr>
              <a:buSzPct val="39285"/>
              <a:buFont typeface="Arial"/>
              <a:buNone/>
            </a:pPr>
            <a:r>
              <a:rPr lang="en"/>
              <a:t>A HUGE thank you to our GSIs</a:t>
            </a:r>
            <a:endParaRPr/>
          </a:p>
          <a:p>
            <a:pPr indent="0" lvl="0" marL="0" rtl="0" algn="l">
              <a:spcBef>
                <a:spcPts val="1600"/>
              </a:spcBef>
              <a:spcAft>
                <a:spcPts val="0"/>
              </a:spcAft>
              <a:buNone/>
            </a:pPr>
            <a:r>
              <a:t/>
            </a:r>
            <a:endParaRPr/>
          </a:p>
        </p:txBody>
      </p:sp>
      <p:sp>
        <p:nvSpPr>
          <p:cNvPr id="924" name="Google Shape;924;p1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342900" lvl="0" marL="457200" rtl="0" algn="l">
              <a:spcBef>
                <a:spcPts val="1200"/>
              </a:spcBef>
              <a:spcAft>
                <a:spcPts val="0"/>
              </a:spcAft>
              <a:buSzPts val="1800"/>
              <a:buChar char="●"/>
            </a:pPr>
            <a:r>
              <a:rPr lang="en"/>
              <a:t>Arjun Ananda Padmanabhan</a:t>
            </a:r>
            <a:endParaRPr/>
          </a:p>
          <a:p>
            <a:pPr indent="-342900" lvl="0" marL="457200" rtl="0" algn="l">
              <a:spcBef>
                <a:spcPts val="0"/>
              </a:spcBef>
              <a:spcAft>
                <a:spcPts val="0"/>
              </a:spcAft>
              <a:buSzPts val="1800"/>
              <a:buChar char="●"/>
            </a:pPr>
            <a:r>
              <a:rPr lang="en"/>
              <a:t>Niloufar Sedarati</a:t>
            </a:r>
            <a:endParaRPr/>
          </a:p>
          <a:p>
            <a:pPr indent="-342900" lvl="0" marL="457200" rtl="0" algn="l">
              <a:spcBef>
                <a:spcPts val="0"/>
              </a:spcBef>
              <a:spcAft>
                <a:spcPts val="0"/>
              </a:spcAft>
              <a:buSzPts val="1800"/>
              <a:buChar char="●"/>
            </a:pPr>
            <a:r>
              <a:rPr lang="en"/>
              <a:t>Wengran Xiao</a:t>
            </a:r>
            <a:endParaRPr/>
          </a:p>
          <a:p>
            <a:pPr indent="0" lvl="0" marL="457200" rtl="0" algn="l">
              <a:spcBef>
                <a:spcPts val="1200"/>
              </a:spcBef>
              <a:spcAft>
                <a:spcPts val="1200"/>
              </a:spcAft>
              <a:buNone/>
            </a:pPr>
            <a:r>
              <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Finally</a:t>
            </a:r>
            <a:endParaRPr/>
          </a:p>
        </p:txBody>
      </p:sp>
      <p:sp>
        <p:nvSpPr>
          <p:cNvPr id="930" name="Google Shape;930;p1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Thank YOU for being a part of this iteration of SI 618!</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Have a great break!</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Access to Great Lakes</a:t>
            </a:r>
            <a:endParaRPr/>
          </a:p>
        </p:txBody>
      </p:sp>
      <p:sp>
        <p:nvSpPr>
          <p:cNvPr id="149" name="Google Shape;149;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must be on campus or use the </a:t>
            </a:r>
            <a:r>
              <a:rPr lang="en" u="sng">
                <a:solidFill>
                  <a:schemeClr val="hlink"/>
                </a:solidFill>
                <a:hlinkClick r:id="rId3"/>
              </a:rPr>
              <a:t>University of Michigan's VPN</a:t>
            </a:r>
            <a:endParaRPr/>
          </a:p>
          <a:p>
            <a:pPr indent="-342900" lvl="0" marL="457200" rtl="0" algn="l">
              <a:spcBef>
                <a:spcPts val="0"/>
              </a:spcBef>
              <a:spcAft>
                <a:spcPts val="0"/>
              </a:spcAft>
              <a:buSzPts val="1800"/>
              <a:buChar char="●"/>
            </a:pPr>
            <a:r>
              <a:rPr lang="en"/>
              <a:t>need Duo authentication</a:t>
            </a:r>
            <a:endParaRPr/>
          </a:p>
          <a:p>
            <a:pPr indent="-342900" lvl="0" marL="457200" rtl="0" algn="l">
              <a:spcBef>
                <a:spcPts val="0"/>
              </a:spcBef>
              <a:spcAft>
                <a:spcPts val="0"/>
              </a:spcAft>
              <a:buSzPts val="1800"/>
              <a:buChar char="●"/>
            </a:pPr>
            <a:r>
              <a:rPr lang="en"/>
              <a:t>must have requested an account (see Slack announcement)</a:t>
            </a:r>
            <a:endParaRPr/>
          </a:p>
          <a:p>
            <a:pPr indent="0" lvl="0" marL="0" rtl="0" algn="l">
              <a:spcBef>
                <a:spcPts val="1200"/>
              </a:spcBef>
              <a:spcAft>
                <a:spcPts val="0"/>
              </a:spcAft>
              <a:buNone/>
            </a:pPr>
            <a:r>
              <a:rPr lang="en"/>
              <a:t>To log in, go to: </a:t>
            </a:r>
            <a:r>
              <a:rPr lang="en" u="sng">
                <a:solidFill>
                  <a:schemeClr val="hlink"/>
                </a:solidFill>
                <a:hlinkClick r:id="rId4"/>
              </a:rPr>
              <a:t>https://greatlakes.arc-ts.umich.edu/</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Main page</a:t>
            </a:r>
            <a:endParaRPr/>
          </a:p>
        </p:txBody>
      </p:sp>
      <p:pic>
        <p:nvPicPr>
          <p:cNvPr id="155" name="Google Shape;155;p30"/>
          <p:cNvPicPr preferRelativeResize="0"/>
          <p:nvPr/>
        </p:nvPicPr>
        <p:blipFill>
          <a:blip r:embed="rId3">
            <a:alphaModFix/>
          </a:blip>
          <a:stretch>
            <a:fillRect/>
          </a:stretch>
        </p:blipFill>
        <p:spPr>
          <a:xfrm>
            <a:off x="2154039" y="0"/>
            <a:ext cx="6989972" cy="5143500"/>
          </a:xfrm>
          <a:prstGeom prst="rect">
            <a:avLst/>
          </a:prstGeom>
          <a:noFill/>
          <a:ln>
            <a:noFill/>
          </a:ln>
        </p:spPr>
      </p:pic>
      <p:sp>
        <p:nvSpPr>
          <p:cNvPr id="156" name="Google Shape;156;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u="sng">
                <a:solidFill>
                  <a:schemeClr val="hlink"/>
                </a:solidFill>
                <a:hlinkClick r:id="rId4"/>
              </a:rPr>
              <a:t>https://greatlakes.arc-ts.umich.edu/</a:t>
            </a:r>
            <a:endParaRPr/>
          </a:p>
          <a:p>
            <a:pPr indent="0" lvl="0" marL="0" rtl="0" algn="l">
              <a:spcBef>
                <a:spcPts val="1200"/>
              </a:spcBef>
              <a:spcAft>
                <a:spcPts val="120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Starting a Jupyter + Spark Advanced session</a:t>
            </a:r>
            <a:endParaRPr/>
          </a:p>
        </p:txBody>
      </p:sp>
      <p:sp>
        <p:nvSpPr>
          <p:cNvPr id="162" name="Google Shape;162;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3" name="Google Shape;163;p31"/>
          <p:cNvPicPr preferRelativeResize="0"/>
          <p:nvPr/>
        </p:nvPicPr>
        <p:blipFill>
          <a:blip r:embed="rId3">
            <a:alphaModFix/>
          </a:blip>
          <a:stretch>
            <a:fillRect/>
          </a:stretch>
        </p:blipFill>
        <p:spPr>
          <a:xfrm>
            <a:off x="4066922" y="1514200"/>
            <a:ext cx="5077074" cy="3629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32"/>
          <p:cNvPicPr preferRelativeResize="0"/>
          <p:nvPr/>
        </p:nvPicPr>
        <p:blipFill>
          <a:blip r:embed="rId3">
            <a:alphaModFix/>
          </a:blip>
          <a:stretch>
            <a:fillRect/>
          </a:stretch>
        </p:blipFill>
        <p:spPr>
          <a:xfrm>
            <a:off x="4910154" y="0"/>
            <a:ext cx="4233842" cy="5143500"/>
          </a:xfrm>
          <a:prstGeom prst="rect">
            <a:avLst/>
          </a:prstGeom>
          <a:noFill/>
          <a:ln>
            <a:noFill/>
          </a:ln>
        </p:spPr>
      </p:pic>
      <p:sp>
        <p:nvSpPr>
          <p:cNvPr id="169" name="Google Shape;169;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Slurm config</a:t>
            </a:r>
            <a:endParaRPr/>
          </a:p>
        </p:txBody>
      </p:sp>
      <p:sp>
        <p:nvSpPr>
          <p:cNvPr id="170" name="Google Shape;170;p32"/>
          <p:cNvSpPr txBox="1"/>
          <p:nvPr>
            <p:ph idx="1" type="body"/>
          </p:nvPr>
        </p:nvSpPr>
        <p:spPr>
          <a:xfrm>
            <a:off x="-76075" y="1093950"/>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use "si618f23_class" for your </a:t>
            </a:r>
            <a:br>
              <a:rPr lang="en"/>
            </a:br>
            <a:r>
              <a:rPr lang="en"/>
              <a:t>Slurm account</a:t>
            </a:r>
            <a:endParaRPr/>
          </a:p>
          <a:p>
            <a:pPr indent="-342900" lvl="0" marL="457200" rtl="0" algn="l">
              <a:spcBef>
                <a:spcPts val="0"/>
              </a:spcBef>
              <a:spcAft>
                <a:spcPts val="0"/>
              </a:spcAft>
              <a:buSzPts val="1800"/>
              <a:buChar char="●"/>
            </a:pPr>
            <a:r>
              <a:rPr lang="en"/>
              <a:t>select 2 hours, 1 node, 9 CPUs, and 45 GB</a:t>
            </a:r>
            <a:br>
              <a:rPr lang="en"/>
            </a:br>
            <a:r>
              <a:rPr lang="en"/>
              <a:t>for this class; use less if you</a:t>
            </a:r>
            <a:br>
              <a:rPr lang="en"/>
            </a:br>
            <a:r>
              <a:rPr lang="en"/>
              <a:t>are using this on your own, unless </a:t>
            </a:r>
            <a:br>
              <a:rPr lang="en"/>
            </a:br>
            <a:r>
              <a:rPr lang="en"/>
              <a:t>you know you're going to use more</a:t>
            </a:r>
            <a:endParaRPr/>
          </a:p>
          <a:p>
            <a:pPr indent="-342900" lvl="0" marL="457200" rtl="0" algn="l">
              <a:spcBef>
                <a:spcPts val="0"/>
              </a:spcBef>
              <a:spcAft>
                <a:spcPts val="0"/>
              </a:spcAft>
              <a:buSzPts val="1800"/>
              <a:buChar char="●"/>
            </a:pPr>
            <a:r>
              <a:rPr lang="en"/>
              <a:t>click "Launch"</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Starting a session</a:t>
            </a:r>
            <a:endParaRPr/>
          </a:p>
        </p:txBody>
      </p:sp>
      <p:sp>
        <p:nvSpPr>
          <p:cNvPr id="176" name="Google Shape;176;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7" name="Google Shape;177;p33"/>
          <p:cNvPicPr preferRelativeResize="0"/>
          <p:nvPr/>
        </p:nvPicPr>
        <p:blipFill>
          <a:blip r:embed="rId3">
            <a:alphaModFix/>
          </a:blip>
          <a:stretch>
            <a:fillRect/>
          </a:stretch>
        </p:blipFill>
        <p:spPr>
          <a:xfrm>
            <a:off x="2366775" y="1722603"/>
            <a:ext cx="6777224" cy="3358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Starting a session</a:t>
            </a:r>
            <a:endParaRPr/>
          </a:p>
        </p:txBody>
      </p:sp>
      <p:sp>
        <p:nvSpPr>
          <p:cNvPr id="183" name="Google Shape;183;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when it's ready, click "Connect to Jupyter"</a:t>
            </a:r>
            <a:endParaRPr/>
          </a:p>
        </p:txBody>
      </p:sp>
      <p:pic>
        <p:nvPicPr>
          <p:cNvPr id="184" name="Google Shape;184;p34"/>
          <p:cNvPicPr preferRelativeResize="0"/>
          <p:nvPr/>
        </p:nvPicPr>
        <p:blipFill>
          <a:blip r:embed="rId3">
            <a:alphaModFix/>
          </a:blip>
          <a:stretch>
            <a:fillRect/>
          </a:stretch>
        </p:blipFill>
        <p:spPr>
          <a:xfrm>
            <a:off x="3193350" y="2128776"/>
            <a:ext cx="5950649" cy="30147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Overview</a:t>
            </a:r>
            <a:endParaRPr/>
          </a:p>
        </p:txBody>
      </p:sp>
      <p:sp>
        <p:nvSpPr>
          <p:cNvPr id="71" name="Google Shape;71;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342900" lvl="0" marL="457200" rtl="0" algn="l">
              <a:spcBef>
                <a:spcPts val="1200"/>
              </a:spcBef>
              <a:spcAft>
                <a:spcPts val="0"/>
              </a:spcAft>
              <a:buSzPts val="1800"/>
              <a:buChar char="●"/>
            </a:pPr>
            <a:r>
              <a:rPr lang="en"/>
              <a:t>introduction to the Great Lakes high-performance computing cluster</a:t>
            </a:r>
            <a:endParaRPr/>
          </a:p>
          <a:p>
            <a:pPr indent="-342900" lvl="0" marL="457200" rtl="0" algn="l">
              <a:spcBef>
                <a:spcPts val="0"/>
              </a:spcBef>
              <a:spcAft>
                <a:spcPts val="0"/>
              </a:spcAft>
              <a:buSzPts val="1800"/>
              <a:buChar char="●"/>
            </a:pPr>
            <a:r>
              <a:rPr lang="en"/>
              <a:t>introduction</a:t>
            </a:r>
            <a:r>
              <a:rPr lang="en"/>
              <a:t> to Spark</a:t>
            </a:r>
            <a:endParaRPr/>
          </a:p>
          <a:p>
            <a:pPr indent="-342900" lvl="0" marL="457200" rtl="0" algn="l">
              <a:spcBef>
                <a:spcPts val="0"/>
              </a:spcBef>
              <a:spcAft>
                <a:spcPts val="0"/>
              </a:spcAft>
              <a:buSzPts val="1800"/>
              <a:buChar char="●"/>
            </a:pPr>
            <a:r>
              <a:rPr lang="en"/>
              <a:t>Spark Resilient Distributed Datasets</a:t>
            </a:r>
            <a:endParaRPr/>
          </a:p>
          <a:p>
            <a:pPr indent="-342900" lvl="0" marL="457200" rtl="0" algn="l">
              <a:spcBef>
                <a:spcPts val="0"/>
              </a:spcBef>
              <a:spcAft>
                <a:spcPts val="0"/>
              </a:spcAft>
              <a:buSzPts val="1800"/>
              <a:buChar char="●"/>
            </a:pPr>
            <a:r>
              <a:rPr lang="en"/>
              <a:t>Spark DataFrames</a:t>
            </a:r>
            <a:endParaRPr/>
          </a:p>
          <a:p>
            <a:pPr indent="-342900" lvl="0" marL="457200" rtl="0" algn="l">
              <a:spcBef>
                <a:spcPts val="0"/>
              </a:spcBef>
              <a:spcAft>
                <a:spcPts val="0"/>
              </a:spcAft>
              <a:buSzPts val="1800"/>
              <a:buChar char="●"/>
            </a:pPr>
            <a:r>
              <a:rPr lang="en"/>
              <a:t>Spark SQL</a:t>
            </a:r>
            <a:endParaRPr/>
          </a:p>
          <a:p>
            <a:pPr indent="-342900" lvl="0" marL="457200" rtl="0" algn="l">
              <a:spcBef>
                <a:spcPts val="0"/>
              </a:spcBef>
              <a:spcAft>
                <a:spcPts val="0"/>
              </a:spcAft>
              <a:buSzPts val="1800"/>
              <a:buChar char="●"/>
            </a:pPr>
            <a:r>
              <a:rPr lang="en"/>
              <a:t>Homework 8</a:t>
            </a:r>
            <a:endParaRPr/>
          </a:p>
          <a:p>
            <a:pPr indent="-342900" lvl="0" marL="457200" rtl="0" algn="l">
              <a:spcBef>
                <a:spcPts val="0"/>
              </a:spcBef>
              <a:spcAft>
                <a:spcPts val="0"/>
              </a:spcAft>
              <a:buSzPts val="1800"/>
              <a:buChar char="●"/>
            </a:pPr>
            <a:r>
              <a:rPr lang="en"/>
              <a:t>Summary and next steps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 familiar environment (your folder contents will differ)</a:t>
            </a:r>
            <a:endParaRPr/>
          </a:p>
        </p:txBody>
      </p:sp>
      <p:sp>
        <p:nvSpPr>
          <p:cNvPr id="190" name="Google Shape;190;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1" name="Google Shape;191;p35"/>
          <p:cNvPicPr preferRelativeResize="0"/>
          <p:nvPr/>
        </p:nvPicPr>
        <p:blipFill>
          <a:blip r:embed="rId3">
            <a:alphaModFix/>
          </a:blip>
          <a:stretch>
            <a:fillRect/>
          </a:stretch>
        </p:blipFill>
        <p:spPr>
          <a:xfrm>
            <a:off x="0" y="1152482"/>
            <a:ext cx="9144001" cy="3229337"/>
          </a:xfrm>
          <a:prstGeom prst="rect">
            <a:avLst/>
          </a:prstGeom>
          <a:noFill/>
          <a:ln>
            <a:noFill/>
          </a:ln>
        </p:spPr>
      </p:pic>
      <p:cxnSp>
        <p:nvCxnSpPr>
          <p:cNvPr id="192" name="Google Shape;192;p35"/>
          <p:cNvCxnSpPr/>
          <p:nvPr/>
        </p:nvCxnSpPr>
        <p:spPr>
          <a:xfrm>
            <a:off x="6252100" y="2493825"/>
            <a:ext cx="1346400" cy="10200"/>
          </a:xfrm>
          <a:prstGeom prst="straightConnector1">
            <a:avLst/>
          </a:prstGeom>
          <a:noFill/>
          <a:ln cap="flat" cmpd="sng" w="38100">
            <a:solidFill>
              <a:srgbClr val="FF00FF"/>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000"/>
                                        <p:tgtEl>
                                          <p:spTgt spid="1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Checking your usage</a:t>
            </a:r>
            <a:endParaRPr/>
          </a:p>
        </p:txBody>
      </p:sp>
      <p:sp>
        <p:nvSpPr>
          <p:cNvPr id="198" name="Google Shape;198;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you have $60 for this course</a:t>
            </a:r>
            <a:endParaRPr/>
          </a:p>
        </p:txBody>
      </p:sp>
      <p:pic>
        <p:nvPicPr>
          <p:cNvPr id="199" name="Google Shape;199;p36"/>
          <p:cNvPicPr preferRelativeResize="0"/>
          <p:nvPr/>
        </p:nvPicPr>
        <p:blipFill>
          <a:blip r:embed="rId3">
            <a:alphaModFix/>
          </a:blip>
          <a:stretch>
            <a:fillRect/>
          </a:stretch>
        </p:blipFill>
        <p:spPr>
          <a:xfrm>
            <a:off x="3201675" y="2092773"/>
            <a:ext cx="5161451" cy="11133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Checking your usage</a:t>
            </a:r>
            <a:endParaRPr/>
          </a:p>
        </p:txBody>
      </p:sp>
      <p:sp>
        <p:nvSpPr>
          <p:cNvPr id="205" name="Google Shape;205;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you have $60 for this course</a:t>
            </a:r>
            <a:endParaRPr/>
          </a:p>
        </p:txBody>
      </p:sp>
      <p:pic>
        <p:nvPicPr>
          <p:cNvPr id="206" name="Google Shape;206;p37"/>
          <p:cNvPicPr preferRelativeResize="0"/>
          <p:nvPr/>
        </p:nvPicPr>
        <p:blipFill>
          <a:blip r:embed="rId3">
            <a:alphaModFix/>
          </a:blip>
          <a:stretch>
            <a:fillRect/>
          </a:stretch>
        </p:blipFill>
        <p:spPr>
          <a:xfrm>
            <a:off x="4726850" y="0"/>
            <a:ext cx="4417149" cy="51435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Next steps</a:t>
            </a:r>
            <a:endParaRPr/>
          </a:p>
        </p:txBody>
      </p:sp>
      <p:sp>
        <p:nvSpPr>
          <p:cNvPr id="212" name="Google Shape;212;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feel free to experiment with Great Lakes</a:t>
            </a:r>
            <a:endParaRPr/>
          </a:p>
          <a:p>
            <a:pPr indent="0" lvl="0" marL="0" rtl="0" algn="l">
              <a:spcBef>
                <a:spcPts val="1200"/>
              </a:spcBef>
              <a:spcAft>
                <a:spcPts val="0"/>
              </a:spcAft>
              <a:buNone/>
            </a:pPr>
            <a:r>
              <a:rPr lang="en"/>
              <a:t>Or, if you don't have an account on Great Lakes yet, just download and open today's notebook on your laptop.  You won't be able to use Spark, but you can follow along.  Your notebook will be assessed solely on your response to the </a:t>
            </a:r>
            <a:r>
              <a:rPr lang="en"/>
              <a:t>first</a:t>
            </a:r>
            <a:r>
              <a:rPr lang="en"/>
              <a:t> question.</a:t>
            </a:r>
            <a:endParaRPr/>
          </a:p>
          <a:p>
            <a:pPr indent="0" lvl="0" marL="457200" rtl="0" algn="l">
              <a:spcBef>
                <a:spcPts val="1200"/>
              </a:spcBef>
              <a:spcAft>
                <a:spcPts val="120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8" name="Google Shape;218;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40"/>
          <p:cNvSpPr txBox="1"/>
          <p:nvPr>
            <p:ph type="title"/>
          </p:nvPr>
        </p:nvSpPr>
        <p:spPr>
          <a:xfrm>
            <a:off x="623888" y="1087244"/>
            <a:ext cx="7886700" cy="3094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Introduction to Spark's Resilient Distributed Datasets (RDDs)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1"/>
          <p:cNvSpPr txBox="1"/>
          <p:nvPr>
            <p:ph type="title"/>
          </p:nvPr>
        </p:nvSpPr>
        <p:spPr>
          <a:xfrm>
            <a:off x="628650" y="184393"/>
            <a:ext cx="7886700" cy="5625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3300"/>
              <a:buFont typeface="Arial"/>
              <a:buNone/>
            </a:pPr>
            <a:r>
              <a:rPr lang="en"/>
              <a:t>Overview</a:t>
            </a:r>
            <a:endParaRPr/>
          </a:p>
        </p:txBody>
      </p:sp>
      <p:sp>
        <p:nvSpPr>
          <p:cNvPr id="229" name="Google Shape;229;p41"/>
          <p:cNvSpPr txBox="1"/>
          <p:nvPr>
            <p:ph idx="1" type="body"/>
          </p:nvPr>
        </p:nvSpPr>
        <p:spPr>
          <a:xfrm>
            <a:off x="628650" y="894523"/>
            <a:ext cx="7886700" cy="3549900"/>
          </a:xfrm>
          <a:prstGeom prst="rect">
            <a:avLst/>
          </a:prstGeom>
          <a:noFill/>
          <a:ln>
            <a:noFill/>
          </a:ln>
        </p:spPr>
        <p:txBody>
          <a:bodyPr anchorCtr="0" anchor="t" bIns="34275" lIns="68575" spcFirstLastPara="1" rIns="68575" wrap="square" tIns="34275">
            <a:normAutofit/>
          </a:bodyPr>
          <a:lstStyle/>
          <a:p>
            <a:pPr indent="-400050" lvl="0" marL="457200" rtl="0" algn="l">
              <a:lnSpc>
                <a:spcPct val="90000"/>
              </a:lnSpc>
              <a:spcBef>
                <a:spcPts val="0"/>
              </a:spcBef>
              <a:spcAft>
                <a:spcPts val="0"/>
              </a:spcAft>
              <a:buSzPts val="2700"/>
              <a:buChar char="●"/>
            </a:pPr>
            <a:r>
              <a:rPr lang="en"/>
              <a:t>What is Spark?</a:t>
            </a:r>
            <a:endParaRPr/>
          </a:p>
          <a:p>
            <a:pPr indent="-400050" lvl="0" marL="457200" rtl="0" algn="l">
              <a:lnSpc>
                <a:spcPct val="90000"/>
              </a:lnSpc>
              <a:spcBef>
                <a:spcPts val="0"/>
              </a:spcBef>
              <a:spcAft>
                <a:spcPts val="0"/>
              </a:spcAft>
              <a:buSzPts val="2700"/>
              <a:buChar char="●"/>
            </a:pPr>
            <a:r>
              <a:rPr lang="en"/>
              <a:t>The Spark stack</a:t>
            </a:r>
            <a:endParaRPr/>
          </a:p>
          <a:p>
            <a:pPr indent="-400050" lvl="0" marL="457200" rtl="0" algn="l">
              <a:lnSpc>
                <a:spcPct val="90000"/>
              </a:lnSpc>
              <a:spcBef>
                <a:spcPts val="0"/>
              </a:spcBef>
              <a:spcAft>
                <a:spcPts val="0"/>
              </a:spcAft>
              <a:buSzPts val="2700"/>
              <a:buChar char="●"/>
            </a:pPr>
            <a:r>
              <a:rPr lang="en"/>
              <a:t>Basic Spark functionality: the SparkContext and Resilient Distributed Datasets (RDDs)</a:t>
            </a:r>
            <a:endParaRPr/>
          </a:p>
          <a:p>
            <a:pPr indent="-400050" lvl="0" marL="457200" rtl="0" algn="l">
              <a:lnSpc>
                <a:spcPct val="90000"/>
              </a:lnSpc>
              <a:spcBef>
                <a:spcPts val="0"/>
              </a:spcBef>
              <a:spcAft>
                <a:spcPts val="0"/>
              </a:spcAft>
              <a:buSzPts val="2700"/>
              <a:buChar char="●"/>
            </a:pPr>
            <a:r>
              <a:rPr lang="en"/>
              <a:t>RDDs: Creation, Transformation, and Action</a:t>
            </a:r>
            <a:endParaRPr/>
          </a:p>
          <a:p>
            <a:pPr indent="-400050" lvl="0" marL="457200" rtl="0" algn="l">
              <a:lnSpc>
                <a:spcPct val="90000"/>
              </a:lnSpc>
              <a:spcBef>
                <a:spcPts val="0"/>
              </a:spcBef>
              <a:spcAft>
                <a:spcPts val="0"/>
              </a:spcAft>
              <a:buSzPts val="2700"/>
              <a:buChar char="●"/>
            </a:pPr>
            <a:r>
              <a:rPr lang="en"/>
              <a:t>PairRDDs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2"/>
          <p:cNvSpPr txBox="1"/>
          <p:nvPr>
            <p:ph type="title"/>
          </p:nvPr>
        </p:nvSpPr>
        <p:spPr>
          <a:xfrm>
            <a:off x="628650" y="184393"/>
            <a:ext cx="7886700" cy="562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What is Spark?</a:t>
            </a:r>
            <a:endParaRPr/>
          </a:p>
        </p:txBody>
      </p:sp>
      <p:sp>
        <p:nvSpPr>
          <p:cNvPr id="235" name="Google Shape;235;p42"/>
          <p:cNvSpPr txBox="1"/>
          <p:nvPr>
            <p:ph idx="1" type="body"/>
          </p:nvPr>
        </p:nvSpPr>
        <p:spPr>
          <a:xfrm>
            <a:off x="628650" y="894523"/>
            <a:ext cx="7886700" cy="3549900"/>
          </a:xfrm>
          <a:prstGeom prst="rect">
            <a:avLst/>
          </a:prstGeom>
        </p:spPr>
        <p:txBody>
          <a:bodyPr anchorCtr="0" anchor="t" bIns="34275" lIns="68575" spcFirstLastPara="1" rIns="68575" wrap="square" tIns="34275">
            <a:normAutofit/>
          </a:bodyPr>
          <a:lstStyle/>
          <a:p>
            <a:pPr indent="-400050" lvl="0" marL="457200" rtl="0" algn="l">
              <a:spcBef>
                <a:spcPts val="800"/>
              </a:spcBef>
              <a:spcAft>
                <a:spcPts val="0"/>
              </a:spcAft>
              <a:buSzPts val="2700"/>
              <a:buChar char="●"/>
            </a:pPr>
            <a:r>
              <a:rPr lang="en"/>
              <a:t>cluster computing platform</a:t>
            </a:r>
            <a:endParaRPr/>
          </a:p>
          <a:p>
            <a:pPr indent="-400050" lvl="0" marL="457200" rtl="0" algn="l">
              <a:spcBef>
                <a:spcPts val="0"/>
              </a:spcBef>
              <a:spcAft>
                <a:spcPts val="0"/>
              </a:spcAft>
              <a:buSzPts val="2700"/>
              <a:buChar char="●"/>
            </a:pPr>
            <a:r>
              <a:rPr lang="en"/>
              <a:t>fast and general-purpose</a:t>
            </a:r>
            <a:endParaRPr/>
          </a:p>
          <a:p>
            <a:pPr indent="-400050" lvl="0" marL="457200" rtl="0" algn="l">
              <a:spcBef>
                <a:spcPts val="0"/>
              </a:spcBef>
              <a:spcAft>
                <a:spcPts val="0"/>
              </a:spcAft>
              <a:buSzPts val="2700"/>
              <a:buChar char="●"/>
            </a:pPr>
            <a:r>
              <a:rPr lang="en"/>
              <a:t>extends MapReduce to add things like interactive queries and stream processing</a:t>
            </a:r>
            <a:endParaRPr/>
          </a:p>
          <a:p>
            <a:pPr indent="-400050" lvl="0" marL="457200" rtl="0" algn="l">
              <a:spcBef>
                <a:spcPts val="0"/>
              </a:spcBef>
              <a:spcAft>
                <a:spcPts val="0"/>
              </a:spcAft>
              <a:buSzPts val="2700"/>
              <a:buChar char="●"/>
            </a:pPr>
            <a:r>
              <a:rPr lang="en"/>
              <a:t>supports complex workflows, which allows you to combine different types of analyses</a:t>
            </a:r>
            <a:endParaRPr/>
          </a:p>
          <a:p>
            <a:pPr indent="-400050" lvl="0" marL="457200" rtl="0" algn="l">
              <a:spcBef>
                <a:spcPts val="0"/>
              </a:spcBef>
              <a:spcAft>
                <a:spcPts val="0"/>
              </a:spcAft>
              <a:buSzPts val="2700"/>
              <a:buChar char="●"/>
            </a:pPr>
            <a:r>
              <a:rPr lang="en"/>
              <a:t>how?</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3"/>
          <p:cNvSpPr txBox="1"/>
          <p:nvPr>
            <p:ph type="title"/>
          </p:nvPr>
        </p:nvSpPr>
        <p:spPr>
          <a:xfrm>
            <a:off x="628650" y="184393"/>
            <a:ext cx="7886700" cy="562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The Spark stack</a:t>
            </a:r>
            <a:endParaRPr/>
          </a:p>
        </p:txBody>
      </p:sp>
      <p:sp>
        <p:nvSpPr>
          <p:cNvPr id="241" name="Google Shape;241;p43"/>
          <p:cNvSpPr txBox="1"/>
          <p:nvPr>
            <p:ph idx="1" type="body"/>
          </p:nvPr>
        </p:nvSpPr>
        <p:spPr>
          <a:xfrm>
            <a:off x="628650" y="894523"/>
            <a:ext cx="7886700" cy="3549900"/>
          </a:xfrm>
          <a:prstGeom prst="rect">
            <a:avLst/>
          </a:prstGeom>
        </p:spPr>
        <p:txBody>
          <a:bodyPr anchorCtr="0" anchor="t" bIns="34275" lIns="68575" spcFirstLastPara="1" rIns="68575" wrap="square" tIns="34275">
            <a:normAutofit/>
          </a:bodyPr>
          <a:lstStyle/>
          <a:p>
            <a:pPr indent="0" lvl="0" marL="0" rtl="0" algn="l">
              <a:spcBef>
                <a:spcPts val="800"/>
              </a:spcBef>
              <a:spcAft>
                <a:spcPts val="1200"/>
              </a:spcAft>
              <a:buNone/>
            </a:pPr>
            <a:r>
              <a:t/>
            </a:r>
            <a:endParaRPr/>
          </a:p>
        </p:txBody>
      </p:sp>
      <p:pic>
        <p:nvPicPr>
          <p:cNvPr id="242" name="Google Shape;242;p43"/>
          <p:cNvPicPr preferRelativeResize="0"/>
          <p:nvPr/>
        </p:nvPicPr>
        <p:blipFill>
          <a:blip r:embed="rId3">
            <a:alphaModFix/>
          </a:blip>
          <a:stretch>
            <a:fillRect/>
          </a:stretch>
        </p:blipFill>
        <p:spPr>
          <a:xfrm>
            <a:off x="1422748" y="894527"/>
            <a:ext cx="7092600" cy="3916100"/>
          </a:xfrm>
          <a:prstGeom prst="rect">
            <a:avLst/>
          </a:prstGeom>
          <a:noFill/>
          <a:ln>
            <a:noFill/>
          </a:ln>
        </p:spPr>
      </p:pic>
      <p:sp>
        <p:nvSpPr>
          <p:cNvPr id="243" name="Google Shape;243;p43"/>
          <p:cNvSpPr/>
          <p:nvPr/>
        </p:nvSpPr>
        <p:spPr>
          <a:xfrm>
            <a:off x="1484200" y="2456600"/>
            <a:ext cx="6921900" cy="1049100"/>
          </a:xfrm>
          <a:prstGeom prst="rect">
            <a:avLst/>
          </a:prstGeom>
          <a:noFill/>
          <a:ln cap="flat" cmpd="sng" w="3810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3"/>
                                        </p:tgtEl>
                                        <p:attrNameLst>
                                          <p:attrName>style.visibility</p:attrName>
                                        </p:attrNameLst>
                                      </p:cBhvr>
                                      <p:to>
                                        <p:strVal val="visible"/>
                                      </p:to>
                                    </p:set>
                                    <p:animEffect filter="fade" transition="in">
                                      <p:cBhvr>
                                        <p:cTn dur="1000"/>
                                        <p:tgtEl>
                                          <p:spTgt spid="2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4"/>
          <p:cNvSpPr txBox="1"/>
          <p:nvPr>
            <p:ph type="title"/>
          </p:nvPr>
        </p:nvSpPr>
        <p:spPr>
          <a:xfrm>
            <a:off x="628650" y="184393"/>
            <a:ext cx="7886700" cy="562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Spark Core</a:t>
            </a:r>
            <a:endParaRPr/>
          </a:p>
        </p:txBody>
      </p:sp>
      <p:sp>
        <p:nvSpPr>
          <p:cNvPr id="249" name="Google Shape;249;p44"/>
          <p:cNvSpPr txBox="1"/>
          <p:nvPr>
            <p:ph idx="1" type="body"/>
          </p:nvPr>
        </p:nvSpPr>
        <p:spPr>
          <a:xfrm>
            <a:off x="628650" y="894523"/>
            <a:ext cx="7886700" cy="3549900"/>
          </a:xfrm>
          <a:prstGeom prst="rect">
            <a:avLst/>
          </a:prstGeom>
        </p:spPr>
        <p:txBody>
          <a:bodyPr anchorCtr="0" anchor="t" bIns="34275" lIns="68575" spcFirstLastPara="1" rIns="68575" wrap="square" tIns="34275">
            <a:normAutofit/>
          </a:bodyPr>
          <a:lstStyle/>
          <a:p>
            <a:pPr indent="-400050" lvl="0" marL="457200" rtl="0" algn="l">
              <a:spcBef>
                <a:spcPts val="800"/>
              </a:spcBef>
              <a:spcAft>
                <a:spcPts val="0"/>
              </a:spcAft>
              <a:buSzPts val="2700"/>
              <a:buChar char="●"/>
            </a:pPr>
            <a:r>
              <a:rPr lang="en"/>
              <a:t>basic Spark functionality:</a:t>
            </a:r>
            <a:endParaRPr/>
          </a:p>
          <a:p>
            <a:pPr indent="-374650" lvl="1" marL="914400" rtl="0" algn="l">
              <a:spcBef>
                <a:spcPts val="0"/>
              </a:spcBef>
              <a:spcAft>
                <a:spcPts val="0"/>
              </a:spcAft>
              <a:buSzPts val="2300"/>
              <a:buChar char="○"/>
            </a:pPr>
            <a:r>
              <a:rPr lang="en"/>
              <a:t>tas</a:t>
            </a:r>
            <a:r>
              <a:rPr lang="en"/>
              <a:t>k scheduling, memory management, storage interaction, fault recovery</a:t>
            </a:r>
            <a:endParaRPr/>
          </a:p>
          <a:p>
            <a:pPr indent="-400050" lvl="0" marL="457200" rtl="0" algn="l">
              <a:spcBef>
                <a:spcPts val="0"/>
              </a:spcBef>
              <a:spcAft>
                <a:spcPts val="0"/>
              </a:spcAft>
              <a:buSzPts val="2700"/>
              <a:buChar char="●"/>
            </a:pPr>
            <a:r>
              <a:rPr lang="en"/>
              <a:t>defines Resilient Distributed Datasets (RDDs)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8"/>
          <p:cNvSpPr txBox="1"/>
          <p:nvPr>
            <p:ph type="ctrTitle"/>
          </p:nvPr>
        </p:nvSpPr>
        <p:spPr>
          <a:xfrm>
            <a:off x="311708" y="744575"/>
            <a:ext cx="85206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Introduction to Spark using the Great Lakes HPC Cluster</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45"/>
          <p:cNvSpPr txBox="1"/>
          <p:nvPr>
            <p:ph type="title"/>
          </p:nvPr>
        </p:nvSpPr>
        <p:spPr>
          <a:xfrm>
            <a:off x="628650" y="184393"/>
            <a:ext cx="7886700" cy="562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Relationship between Spark and Hadoop</a:t>
            </a:r>
            <a:endParaRPr/>
          </a:p>
        </p:txBody>
      </p:sp>
      <p:sp>
        <p:nvSpPr>
          <p:cNvPr id="255" name="Google Shape;255;p45"/>
          <p:cNvSpPr txBox="1"/>
          <p:nvPr>
            <p:ph idx="1" type="body"/>
          </p:nvPr>
        </p:nvSpPr>
        <p:spPr>
          <a:xfrm>
            <a:off x="628650" y="894523"/>
            <a:ext cx="7886700" cy="3549900"/>
          </a:xfrm>
          <a:prstGeom prst="rect">
            <a:avLst/>
          </a:prstGeom>
        </p:spPr>
        <p:txBody>
          <a:bodyPr anchorCtr="0" anchor="t" bIns="34275" lIns="68575" spcFirstLastPara="1" rIns="68575" wrap="square" tIns="34275">
            <a:normAutofit/>
          </a:bodyPr>
          <a:lstStyle/>
          <a:p>
            <a:pPr indent="-400050" lvl="0" marL="457200" rtl="0" algn="l">
              <a:spcBef>
                <a:spcPts val="800"/>
              </a:spcBef>
              <a:spcAft>
                <a:spcPts val="0"/>
              </a:spcAft>
              <a:buSzPts val="2700"/>
              <a:buChar char="●"/>
            </a:pPr>
            <a:r>
              <a:rPr lang="en"/>
              <a:t>Spark does not require Hadoop, but can leverage its storage functionality (HDFS)</a:t>
            </a:r>
            <a:endParaRPr/>
          </a:p>
          <a:p>
            <a:pPr indent="-400050" lvl="0" marL="457200" rtl="0" algn="l">
              <a:spcBef>
                <a:spcPts val="0"/>
              </a:spcBef>
              <a:spcAft>
                <a:spcPts val="0"/>
              </a:spcAft>
              <a:buSzPts val="2700"/>
              <a:buChar char="●"/>
            </a:pPr>
            <a:r>
              <a:rPr lang="en"/>
              <a:t>can also leverage Hadoop's YARN to manage compute resources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6"/>
          <p:cNvSpPr txBox="1"/>
          <p:nvPr>
            <p:ph type="title"/>
          </p:nvPr>
        </p:nvSpPr>
        <p:spPr>
          <a:xfrm>
            <a:off x="628650" y="184393"/>
            <a:ext cx="7886700" cy="562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SparkSession and SparkContext</a:t>
            </a:r>
            <a:endParaRPr/>
          </a:p>
        </p:txBody>
      </p:sp>
      <p:sp>
        <p:nvSpPr>
          <p:cNvPr id="261" name="Google Shape;261;p46"/>
          <p:cNvSpPr txBox="1"/>
          <p:nvPr>
            <p:ph idx="1" type="body"/>
          </p:nvPr>
        </p:nvSpPr>
        <p:spPr>
          <a:xfrm>
            <a:off x="628650" y="894523"/>
            <a:ext cx="7886700" cy="3549900"/>
          </a:xfrm>
          <a:prstGeom prst="rect">
            <a:avLst/>
          </a:prstGeom>
        </p:spPr>
        <p:txBody>
          <a:bodyPr anchorCtr="0" anchor="t" bIns="34275" lIns="68575" spcFirstLastPara="1" rIns="68575" wrap="square" tIns="34275">
            <a:normAutofit/>
          </a:bodyPr>
          <a:lstStyle/>
          <a:p>
            <a:pPr indent="-400050" lvl="0" marL="457200" rtl="0" algn="l">
              <a:spcBef>
                <a:spcPts val="800"/>
              </a:spcBef>
              <a:spcAft>
                <a:spcPts val="0"/>
              </a:spcAft>
              <a:buSzPts val="2700"/>
              <a:buChar char="●"/>
            </a:pPr>
            <a:r>
              <a:rPr lang="en"/>
              <a:t>every Spark application has a "driver program" that's responsible for running operations on a cluster</a:t>
            </a:r>
            <a:endParaRPr/>
          </a:p>
          <a:p>
            <a:pPr indent="-400050" lvl="0" marL="457200" rtl="0" algn="l">
              <a:spcBef>
                <a:spcPts val="0"/>
              </a:spcBef>
              <a:spcAft>
                <a:spcPts val="0"/>
              </a:spcAft>
              <a:buSzPts val="2700"/>
              <a:buChar char="●"/>
            </a:pPr>
            <a:r>
              <a:rPr lang="en"/>
              <a:t>driver programs access Spark via a SparkSession object</a:t>
            </a:r>
            <a:endParaRPr/>
          </a:p>
          <a:p>
            <a:pPr indent="-400050" lvl="0" marL="457200" rtl="0" algn="l">
              <a:spcBef>
                <a:spcPts val="0"/>
              </a:spcBef>
              <a:spcAft>
                <a:spcPts val="0"/>
              </a:spcAft>
              <a:buSzPts val="2700"/>
              <a:buChar char="●"/>
            </a:pPr>
            <a:r>
              <a:rPr lang="en"/>
              <a:t>SparkContext is a component of a SparkSession and is what we're going to be using for this week</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47"/>
          <p:cNvSpPr txBox="1"/>
          <p:nvPr>
            <p:ph type="title"/>
          </p:nvPr>
        </p:nvSpPr>
        <p:spPr>
          <a:xfrm>
            <a:off x="628650" y="184393"/>
            <a:ext cx="7886700" cy="562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Getting set up:</a:t>
            </a:r>
            <a:endParaRPr/>
          </a:p>
        </p:txBody>
      </p:sp>
      <p:sp>
        <p:nvSpPr>
          <p:cNvPr id="267" name="Google Shape;267;p47"/>
          <p:cNvSpPr txBox="1"/>
          <p:nvPr>
            <p:ph idx="1" type="body"/>
          </p:nvPr>
        </p:nvSpPr>
        <p:spPr>
          <a:xfrm>
            <a:off x="628650" y="894523"/>
            <a:ext cx="7886700" cy="3549900"/>
          </a:xfrm>
          <a:prstGeom prst="rect">
            <a:avLst/>
          </a:prstGeom>
        </p:spPr>
        <p:txBody>
          <a:bodyPr anchorCtr="0" anchor="t" bIns="34275" lIns="68575" spcFirstLastPara="1" rIns="68575" wrap="square" tIns="34275">
            <a:normAutofit/>
          </a:bodyPr>
          <a:lstStyle/>
          <a:p>
            <a:pPr indent="-400050" lvl="0" marL="457200" rtl="0" algn="l">
              <a:spcBef>
                <a:spcPts val="800"/>
              </a:spcBef>
              <a:spcAft>
                <a:spcPts val="0"/>
              </a:spcAft>
              <a:buSzPts val="2700"/>
              <a:buChar char="●"/>
            </a:pPr>
            <a:r>
              <a:rPr lang="en"/>
              <a:t>in our Spark environment on GL, we "automatically" get a SparkSession object called </a:t>
            </a:r>
            <a:r>
              <a:rPr lang="en">
                <a:latin typeface="Consolas"/>
                <a:ea typeface="Consolas"/>
                <a:cs typeface="Consolas"/>
                <a:sym typeface="Consolas"/>
              </a:rPr>
              <a:t>spark</a:t>
            </a:r>
            <a:endParaRPr>
              <a:latin typeface="Consolas"/>
              <a:ea typeface="Consolas"/>
              <a:cs typeface="Consolas"/>
              <a:sym typeface="Consolas"/>
            </a:endParaRPr>
          </a:p>
          <a:p>
            <a:pPr indent="-400050" lvl="0" marL="457200" rtl="0" algn="l">
              <a:spcBef>
                <a:spcPts val="0"/>
              </a:spcBef>
              <a:spcAft>
                <a:spcPts val="0"/>
              </a:spcAft>
              <a:buSzPts val="2700"/>
              <a:buChar char="●"/>
            </a:pPr>
            <a:r>
              <a:rPr lang="en"/>
              <a:t>SparkContext object is automatically created from our SparkSession and is called </a:t>
            </a:r>
            <a:r>
              <a:rPr lang="en">
                <a:latin typeface="Consolas"/>
                <a:ea typeface="Consolas"/>
                <a:cs typeface="Consolas"/>
                <a:sym typeface="Consolas"/>
              </a:rPr>
              <a:t>sc</a:t>
            </a:r>
            <a:endParaRPr>
              <a:latin typeface="Consolas"/>
              <a:ea typeface="Consolas"/>
              <a:cs typeface="Consolas"/>
              <a:sym typeface="Consolas"/>
            </a:endParaRPr>
          </a:p>
          <a:p>
            <a:pPr indent="-400050" lvl="0" marL="457200" rtl="0" algn="l">
              <a:spcBef>
                <a:spcPts val="0"/>
              </a:spcBef>
              <a:spcAft>
                <a:spcPts val="0"/>
              </a:spcAft>
              <a:buSzPts val="2700"/>
              <a:buChar char="●"/>
            </a:pPr>
            <a:r>
              <a:rPr lang="en"/>
              <a:t>for now, we will focus on SparkContext; we will return to SparkSession next class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8"/>
          <p:cNvSpPr txBox="1"/>
          <p:nvPr>
            <p:ph type="title"/>
          </p:nvPr>
        </p:nvSpPr>
        <p:spPr>
          <a:xfrm>
            <a:off x="628650" y="184393"/>
            <a:ext cx="7886700" cy="562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273" name="Google Shape;273;p48"/>
          <p:cNvSpPr txBox="1"/>
          <p:nvPr>
            <p:ph idx="1" type="body"/>
          </p:nvPr>
        </p:nvSpPr>
        <p:spPr>
          <a:xfrm>
            <a:off x="628650" y="894523"/>
            <a:ext cx="7886700" cy="3549900"/>
          </a:xfrm>
          <a:prstGeom prst="rect">
            <a:avLst/>
          </a:prstGeom>
        </p:spPr>
        <p:txBody>
          <a:bodyPr anchorCtr="0" anchor="t" bIns="34275" lIns="68575" spcFirstLastPara="1" rIns="68575" wrap="square" tIns="34275">
            <a:normAutofit/>
          </a:bodyPr>
          <a:lstStyle/>
          <a:p>
            <a:pPr indent="0" lvl="0" marL="0" rtl="0" algn="l">
              <a:spcBef>
                <a:spcPts val="800"/>
              </a:spcBef>
              <a:spcAft>
                <a:spcPts val="1200"/>
              </a:spcAft>
              <a:buNone/>
            </a:pPr>
            <a:r>
              <a:t/>
            </a:r>
            <a:endParaRPr/>
          </a:p>
        </p:txBody>
      </p:sp>
      <p:pic>
        <p:nvPicPr>
          <p:cNvPr id="274" name="Google Shape;274;p48"/>
          <p:cNvPicPr preferRelativeResize="0"/>
          <p:nvPr/>
        </p:nvPicPr>
        <p:blipFill>
          <a:blip r:embed="rId3">
            <a:alphaModFix/>
          </a:blip>
          <a:stretch>
            <a:fillRect/>
          </a:stretch>
        </p:blipFill>
        <p:spPr>
          <a:xfrm>
            <a:off x="1463500" y="835913"/>
            <a:ext cx="6519326" cy="36671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9"/>
          <p:cNvSpPr txBox="1"/>
          <p:nvPr>
            <p:ph type="title"/>
          </p:nvPr>
        </p:nvSpPr>
        <p:spPr>
          <a:xfrm>
            <a:off x="628650" y="184400"/>
            <a:ext cx="8420400" cy="562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Resilient Distributed Datasets (RDDs)</a:t>
            </a:r>
            <a:endParaRPr/>
          </a:p>
        </p:txBody>
      </p:sp>
      <p:sp>
        <p:nvSpPr>
          <p:cNvPr id="280" name="Google Shape;280;p49"/>
          <p:cNvSpPr txBox="1"/>
          <p:nvPr>
            <p:ph idx="1" type="body"/>
          </p:nvPr>
        </p:nvSpPr>
        <p:spPr>
          <a:xfrm>
            <a:off x="628650" y="894523"/>
            <a:ext cx="7886700" cy="3549900"/>
          </a:xfrm>
          <a:prstGeom prst="rect">
            <a:avLst/>
          </a:prstGeom>
        </p:spPr>
        <p:txBody>
          <a:bodyPr anchorCtr="0" anchor="t" bIns="34275" lIns="68575" spcFirstLastPara="1" rIns="68575" wrap="square" tIns="34275">
            <a:normAutofit/>
          </a:bodyPr>
          <a:lstStyle/>
          <a:p>
            <a:pPr indent="-400050" lvl="0" marL="457200" rtl="0" algn="l">
              <a:spcBef>
                <a:spcPts val="800"/>
              </a:spcBef>
              <a:spcAft>
                <a:spcPts val="0"/>
              </a:spcAft>
              <a:buSzPts val="2700"/>
              <a:buChar char="●"/>
            </a:pPr>
            <a:r>
              <a:rPr lang="en"/>
              <a:t>the fundamental abstraction for distributed data computation in Spark</a:t>
            </a:r>
            <a:endParaRPr/>
          </a:p>
          <a:p>
            <a:pPr indent="-400050" lvl="0" marL="457200" rtl="0" algn="l">
              <a:spcBef>
                <a:spcPts val="0"/>
              </a:spcBef>
              <a:spcAft>
                <a:spcPts val="0"/>
              </a:spcAft>
              <a:buSzPts val="2700"/>
              <a:buChar char="●"/>
            </a:pPr>
            <a:r>
              <a:rPr lang="en"/>
              <a:t>immutable collection of objects that is (or can be) distributed across a cluster</a:t>
            </a:r>
            <a:endParaRPr/>
          </a:p>
          <a:p>
            <a:pPr indent="-400050" lvl="0" marL="457200" rtl="0" algn="l">
              <a:spcBef>
                <a:spcPts val="0"/>
              </a:spcBef>
              <a:spcAft>
                <a:spcPts val="0"/>
              </a:spcAft>
              <a:buSzPts val="2700"/>
              <a:buChar char="●"/>
            </a:pPr>
            <a:r>
              <a:rPr lang="en"/>
              <a:t>can be manipulated in parallel</a:t>
            </a:r>
            <a:endParaRPr/>
          </a:p>
          <a:p>
            <a:pPr indent="0" lvl="0" marL="0" rtl="0" algn="l">
              <a:spcBef>
                <a:spcPts val="1200"/>
              </a:spcBef>
              <a:spcAft>
                <a:spcPts val="0"/>
              </a:spcAft>
              <a:buNone/>
            </a:pPr>
            <a:r>
              <a:t/>
            </a:r>
            <a:endParaRPr/>
          </a:p>
          <a:p>
            <a:pPr indent="-400050" lvl="0" marL="457200" rtl="0" algn="l">
              <a:spcBef>
                <a:spcPts val="1200"/>
              </a:spcBef>
              <a:spcAft>
                <a:spcPts val="0"/>
              </a:spcAft>
              <a:buSzPts val="2700"/>
              <a:buChar char="●"/>
            </a:pPr>
            <a:r>
              <a:rPr lang="en"/>
              <a:t>three basic operations: creation, transformation, and action</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50"/>
          <p:cNvSpPr txBox="1"/>
          <p:nvPr>
            <p:ph type="title"/>
          </p:nvPr>
        </p:nvSpPr>
        <p:spPr>
          <a:xfrm>
            <a:off x="628650" y="184393"/>
            <a:ext cx="7886700" cy="562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RDD Creation</a:t>
            </a:r>
            <a:endParaRPr/>
          </a:p>
        </p:txBody>
      </p:sp>
      <p:sp>
        <p:nvSpPr>
          <p:cNvPr id="286" name="Google Shape;286;p50"/>
          <p:cNvSpPr txBox="1"/>
          <p:nvPr>
            <p:ph idx="1" type="body"/>
          </p:nvPr>
        </p:nvSpPr>
        <p:spPr>
          <a:xfrm>
            <a:off x="628650" y="894525"/>
            <a:ext cx="8515500" cy="3490800"/>
          </a:xfrm>
          <a:prstGeom prst="rect">
            <a:avLst/>
          </a:prstGeom>
        </p:spPr>
        <p:txBody>
          <a:bodyPr anchorCtr="0" anchor="t" bIns="34275" lIns="68575" spcFirstLastPara="1" rIns="68575" wrap="square" tIns="34275">
            <a:normAutofit/>
          </a:bodyPr>
          <a:lstStyle/>
          <a:p>
            <a:pPr indent="-400050" lvl="0" marL="457200" rtl="0" algn="l">
              <a:spcBef>
                <a:spcPts val="800"/>
              </a:spcBef>
              <a:spcAft>
                <a:spcPts val="0"/>
              </a:spcAft>
              <a:buSzPts val="2700"/>
              <a:buChar char="●"/>
            </a:pPr>
            <a:r>
              <a:rPr lang="en"/>
              <a:t>can be created by reading a file (or some external resource) or by parallelizing a collection of objects (e.g. a set or list)</a:t>
            </a:r>
            <a:endParaRPr/>
          </a:p>
          <a:p>
            <a:pPr indent="0" lvl="0" marL="457200" rtl="0" algn="l">
              <a:lnSpc>
                <a:spcPct val="115000"/>
              </a:lnSpc>
              <a:spcBef>
                <a:spcPts val="1200"/>
              </a:spcBef>
              <a:spcAft>
                <a:spcPts val="0"/>
              </a:spcAft>
              <a:buNone/>
            </a:pPr>
            <a:r>
              <a:t/>
            </a:r>
            <a:endParaRPr sz="2400">
              <a:solidFill>
                <a:srgbClr val="000088"/>
              </a:solidFill>
              <a:latin typeface="Courier New"/>
              <a:ea typeface="Courier New"/>
              <a:cs typeface="Courier New"/>
              <a:sym typeface="Courier New"/>
            </a:endParaRPr>
          </a:p>
          <a:p>
            <a:pPr indent="0" lvl="0" marL="457200" rtl="0" algn="l">
              <a:lnSpc>
                <a:spcPct val="115000"/>
              </a:lnSpc>
              <a:spcBef>
                <a:spcPts val="1200"/>
              </a:spcBef>
              <a:spcAft>
                <a:spcPts val="0"/>
              </a:spcAft>
              <a:buNone/>
            </a:pPr>
            <a:r>
              <a:rPr lang="en" sz="2400">
                <a:solidFill>
                  <a:srgbClr val="000088"/>
                </a:solidFill>
                <a:latin typeface="Courier New"/>
                <a:ea typeface="Courier New"/>
                <a:cs typeface="Courier New"/>
                <a:sym typeface="Courier New"/>
              </a:rPr>
              <a:t>lines</a:t>
            </a:r>
            <a:r>
              <a:rPr lang="en" sz="2400">
                <a:solidFill>
                  <a:srgbClr val="404040"/>
                </a:solidFill>
                <a:latin typeface="Courier New"/>
                <a:ea typeface="Courier New"/>
                <a:cs typeface="Courier New"/>
                <a:sym typeface="Courier New"/>
              </a:rPr>
              <a:t> </a:t>
            </a:r>
            <a:r>
              <a:rPr lang="en" sz="2400">
                <a:solidFill>
                  <a:srgbClr val="555555"/>
                </a:solidFill>
                <a:latin typeface="Courier New"/>
                <a:ea typeface="Courier New"/>
                <a:cs typeface="Courier New"/>
                <a:sym typeface="Courier New"/>
              </a:rPr>
              <a:t>=</a:t>
            </a:r>
            <a:r>
              <a:rPr lang="en" sz="2400">
                <a:solidFill>
                  <a:srgbClr val="404040"/>
                </a:solidFill>
                <a:latin typeface="Courier New"/>
                <a:ea typeface="Courier New"/>
                <a:cs typeface="Courier New"/>
                <a:sym typeface="Courier New"/>
              </a:rPr>
              <a:t> </a:t>
            </a:r>
            <a:r>
              <a:rPr lang="en" sz="2400">
                <a:solidFill>
                  <a:srgbClr val="000088"/>
                </a:solidFill>
                <a:latin typeface="Courier New"/>
                <a:ea typeface="Courier New"/>
                <a:cs typeface="Courier New"/>
                <a:sym typeface="Courier New"/>
              </a:rPr>
              <a:t>sc</a:t>
            </a:r>
            <a:r>
              <a:rPr lang="en" sz="2400">
                <a:solidFill>
                  <a:srgbClr val="555555"/>
                </a:solidFill>
                <a:latin typeface="Courier New"/>
                <a:ea typeface="Courier New"/>
                <a:cs typeface="Courier New"/>
                <a:sym typeface="Courier New"/>
              </a:rPr>
              <a:t>.</a:t>
            </a:r>
            <a:r>
              <a:rPr lang="en" sz="2400">
                <a:solidFill>
                  <a:srgbClr val="000088"/>
                </a:solidFill>
                <a:latin typeface="Courier New"/>
                <a:ea typeface="Courier New"/>
                <a:cs typeface="Courier New"/>
                <a:sym typeface="Courier New"/>
              </a:rPr>
              <a:t>textFile</a:t>
            </a:r>
            <a:r>
              <a:rPr lang="en" sz="2400">
                <a:latin typeface="Courier New"/>
                <a:ea typeface="Courier New"/>
                <a:cs typeface="Courier New"/>
                <a:sym typeface="Courier New"/>
              </a:rPr>
              <a:t>(</a:t>
            </a:r>
            <a:r>
              <a:rPr lang="en" sz="2400">
                <a:solidFill>
                  <a:srgbClr val="CC3300"/>
                </a:solidFill>
                <a:latin typeface="Courier New"/>
                <a:ea typeface="Courier New"/>
                <a:cs typeface="Courier New"/>
                <a:sym typeface="Courier New"/>
              </a:rPr>
              <a:t>"README.md"</a:t>
            </a:r>
            <a:r>
              <a:rPr lang="en" sz="2400">
                <a:latin typeface="Courier New"/>
                <a:ea typeface="Courier New"/>
                <a:cs typeface="Courier New"/>
                <a:sym typeface="Courier New"/>
              </a:rPr>
              <a:t>)</a:t>
            </a:r>
            <a:endParaRPr sz="2400">
              <a:latin typeface="Courier New"/>
              <a:ea typeface="Courier New"/>
              <a:cs typeface="Courier New"/>
              <a:sym typeface="Courier New"/>
            </a:endParaRPr>
          </a:p>
          <a:p>
            <a:pPr indent="0" lvl="0" marL="457200" rtl="0" algn="l">
              <a:lnSpc>
                <a:spcPct val="115000"/>
              </a:lnSpc>
              <a:spcBef>
                <a:spcPts val="1200"/>
              </a:spcBef>
              <a:spcAft>
                <a:spcPts val="0"/>
              </a:spcAft>
              <a:buNone/>
            </a:pPr>
            <a:r>
              <a:t/>
            </a:r>
            <a:endParaRPr sz="2400">
              <a:latin typeface="Courier New"/>
              <a:ea typeface="Courier New"/>
              <a:cs typeface="Courier New"/>
              <a:sym typeface="Courier New"/>
            </a:endParaRPr>
          </a:p>
          <a:p>
            <a:pPr indent="0" lvl="0" marL="457200" rtl="0" algn="l">
              <a:lnSpc>
                <a:spcPct val="115000"/>
              </a:lnSpc>
              <a:spcBef>
                <a:spcPts val="1200"/>
              </a:spcBef>
              <a:spcAft>
                <a:spcPts val="1200"/>
              </a:spcAft>
              <a:buNone/>
            </a:pPr>
            <a:r>
              <a:rPr lang="en" sz="2400">
                <a:latin typeface="Courier New"/>
                <a:ea typeface="Courier New"/>
                <a:cs typeface="Courier New"/>
                <a:sym typeface="Courier New"/>
              </a:rPr>
              <a:t>lines = sc.parallelize(["line1", "line 2"])</a:t>
            </a:r>
            <a:endParaRPr sz="2400">
              <a:latin typeface="Courier New"/>
              <a:ea typeface="Courier New"/>
              <a:cs typeface="Courier New"/>
              <a:sym typeface="Courier New"/>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51"/>
          <p:cNvSpPr txBox="1"/>
          <p:nvPr>
            <p:ph type="title"/>
          </p:nvPr>
        </p:nvSpPr>
        <p:spPr>
          <a:xfrm>
            <a:off x="628650" y="184393"/>
            <a:ext cx="7886700" cy="562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Data partitioning</a:t>
            </a:r>
            <a:endParaRPr/>
          </a:p>
        </p:txBody>
      </p:sp>
      <p:sp>
        <p:nvSpPr>
          <p:cNvPr id="292" name="Google Shape;292;p51"/>
          <p:cNvSpPr txBox="1"/>
          <p:nvPr>
            <p:ph idx="1" type="body"/>
          </p:nvPr>
        </p:nvSpPr>
        <p:spPr>
          <a:xfrm>
            <a:off x="628650" y="894523"/>
            <a:ext cx="7886700" cy="3549900"/>
          </a:xfrm>
          <a:prstGeom prst="rect">
            <a:avLst/>
          </a:prstGeom>
        </p:spPr>
        <p:txBody>
          <a:bodyPr anchorCtr="0" anchor="t" bIns="34275" lIns="68575" spcFirstLastPara="1" rIns="68575" wrap="square" tIns="34275">
            <a:normAutofit/>
          </a:bodyPr>
          <a:lstStyle/>
          <a:p>
            <a:pPr indent="-400050" lvl="0" marL="457200" rtl="0" algn="l">
              <a:spcBef>
                <a:spcPts val="800"/>
              </a:spcBef>
              <a:spcAft>
                <a:spcPts val="0"/>
              </a:spcAft>
              <a:buSzPts val="2700"/>
              <a:buChar char="●"/>
            </a:pPr>
            <a:r>
              <a:rPr lang="en"/>
              <a:t>remember the general idea of parallel computing: things happen at the same time</a:t>
            </a:r>
            <a:endParaRPr/>
          </a:p>
          <a:p>
            <a:pPr indent="-400050" lvl="0" marL="457200" rtl="0" algn="l">
              <a:spcBef>
                <a:spcPts val="0"/>
              </a:spcBef>
              <a:spcAft>
                <a:spcPts val="0"/>
              </a:spcAft>
              <a:buSzPts val="2700"/>
              <a:buChar char="●"/>
            </a:pPr>
            <a:r>
              <a:rPr lang="en"/>
              <a:t>partitioning refers to breaking the data up into parts</a:t>
            </a:r>
            <a:endParaRPr/>
          </a:p>
          <a:p>
            <a:pPr indent="-400050" lvl="0" marL="457200" rtl="0" algn="l">
              <a:spcBef>
                <a:spcPts val="0"/>
              </a:spcBef>
              <a:spcAft>
                <a:spcPts val="0"/>
              </a:spcAft>
              <a:buSzPts val="2700"/>
              <a:buChar char="●"/>
            </a:pPr>
            <a:r>
              <a:rPr lang="en"/>
              <a:t>by default, data is broken up into partitions that are multiples of 64MB</a:t>
            </a:r>
            <a:endParaRPr/>
          </a:p>
          <a:p>
            <a:pPr indent="-400050" lvl="0" marL="457200" rtl="0" algn="l">
              <a:spcBef>
                <a:spcPts val="0"/>
              </a:spcBef>
              <a:spcAft>
                <a:spcPts val="0"/>
              </a:spcAft>
              <a:buSzPts val="2700"/>
              <a:buChar char="●"/>
            </a:pPr>
            <a:r>
              <a:rPr lang="en"/>
              <a:t>BUT we can tune that parameter to match the number of cores on our system</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2"/>
          <p:cNvSpPr txBox="1"/>
          <p:nvPr>
            <p:ph type="title"/>
          </p:nvPr>
        </p:nvSpPr>
        <p:spPr>
          <a:xfrm>
            <a:off x="628650" y="184393"/>
            <a:ext cx="7886700" cy="562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Data partitioning</a:t>
            </a:r>
            <a:endParaRPr/>
          </a:p>
        </p:txBody>
      </p:sp>
      <p:sp>
        <p:nvSpPr>
          <p:cNvPr id="298" name="Google Shape;298;p52"/>
          <p:cNvSpPr txBox="1"/>
          <p:nvPr>
            <p:ph idx="1" type="body"/>
          </p:nvPr>
        </p:nvSpPr>
        <p:spPr>
          <a:xfrm>
            <a:off x="628650" y="894523"/>
            <a:ext cx="7886700" cy="3549900"/>
          </a:xfrm>
          <a:prstGeom prst="rect">
            <a:avLst/>
          </a:prstGeom>
        </p:spPr>
        <p:txBody>
          <a:bodyPr anchorCtr="0" anchor="t" bIns="34275" lIns="68575" spcFirstLastPara="1" rIns="68575" wrap="square" tIns="34275">
            <a:normAutofit/>
          </a:bodyPr>
          <a:lstStyle/>
          <a:p>
            <a:pPr indent="-400050" lvl="0" marL="457200" rtl="0" algn="l">
              <a:spcBef>
                <a:spcPts val="800"/>
              </a:spcBef>
              <a:spcAft>
                <a:spcPts val="0"/>
              </a:spcAft>
              <a:buSzPts val="2700"/>
              <a:buChar char="●"/>
            </a:pPr>
            <a:r>
              <a:rPr lang="en"/>
              <a:t>note that data can only be partitioned if it's available on all nodes of a cluster</a:t>
            </a:r>
            <a:endParaRPr/>
          </a:p>
          <a:p>
            <a:pPr indent="-400050" lvl="0" marL="457200" rtl="0" algn="l">
              <a:spcBef>
                <a:spcPts val="0"/>
              </a:spcBef>
              <a:spcAft>
                <a:spcPts val="0"/>
              </a:spcAft>
              <a:buSzPts val="2700"/>
              <a:buChar char="●"/>
            </a:pPr>
            <a:r>
              <a:rPr lang="en"/>
              <a:t>therefore, if just reading a file from a local directory the file will not be split</a:t>
            </a:r>
            <a:endParaRPr/>
          </a:p>
          <a:p>
            <a:pPr indent="-400050" lvl="0" marL="457200" rtl="0" algn="l">
              <a:spcBef>
                <a:spcPts val="0"/>
              </a:spcBef>
              <a:spcAft>
                <a:spcPts val="0"/>
              </a:spcAft>
              <a:buSzPts val="2700"/>
              <a:buChar char="●"/>
            </a:pPr>
            <a:r>
              <a:rPr lang="en"/>
              <a:t>more information in the readings on Hadoop Distributed File System or HDFS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3"/>
          <p:cNvSpPr txBox="1"/>
          <p:nvPr>
            <p:ph type="title"/>
          </p:nvPr>
        </p:nvSpPr>
        <p:spPr>
          <a:xfrm>
            <a:off x="628650" y="184393"/>
            <a:ext cx="7886700" cy="562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RDD Actions</a:t>
            </a:r>
            <a:endParaRPr/>
          </a:p>
        </p:txBody>
      </p:sp>
      <p:sp>
        <p:nvSpPr>
          <p:cNvPr id="304" name="Google Shape;304;p53"/>
          <p:cNvSpPr txBox="1"/>
          <p:nvPr>
            <p:ph idx="1" type="body"/>
          </p:nvPr>
        </p:nvSpPr>
        <p:spPr>
          <a:xfrm>
            <a:off x="628650" y="894523"/>
            <a:ext cx="7886700" cy="3549900"/>
          </a:xfrm>
          <a:prstGeom prst="rect">
            <a:avLst/>
          </a:prstGeom>
        </p:spPr>
        <p:txBody>
          <a:bodyPr anchorCtr="0" anchor="t" bIns="34275" lIns="68575" spcFirstLastPara="1" rIns="68575" wrap="square" tIns="34275">
            <a:normAutofit/>
          </a:bodyPr>
          <a:lstStyle/>
          <a:p>
            <a:pPr indent="-400050" lvl="0" marL="457200" rtl="0" algn="l">
              <a:spcBef>
                <a:spcPts val="800"/>
              </a:spcBef>
              <a:spcAft>
                <a:spcPts val="0"/>
              </a:spcAft>
              <a:buSzPts val="2700"/>
              <a:buChar char="●"/>
            </a:pPr>
            <a:r>
              <a:rPr lang="en"/>
              <a:t>actions take data from RDDs and create non-RDD data structures</a:t>
            </a:r>
            <a:endParaRPr/>
          </a:p>
          <a:p>
            <a:pPr indent="-400050" lvl="0" marL="457200" rtl="0" algn="l">
              <a:spcBef>
                <a:spcPts val="0"/>
              </a:spcBef>
              <a:spcAft>
                <a:spcPts val="0"/>
              </a:spcAft>
              <a:buSzPts val="2700"/>
              <a:buChar char="●"/>
            </a:pPr>
            <a:r>
              <a:rPr lang="en"/>
              <a:t>these actions move data from Spark to non-Spark</a:t>
            </a:r>
            <a:endParaRPr/>
          </a:p>
          <a:p>
            <a:pPr indent="-400050" lvl="0" marL="457200" rtl="0" algn="l">
              <a:spcBef>
                <a:spcPts val="0"/>
              </a:spcBef>
              <a:spcAft>
                <a:spcPts val="0"/>
              </a:spcAft>
              <a:buSzPts val="2700"/>
              <a:buChar char="●"/>
            </a:pPr>
            <a:r>
              <a:rPr lang="en"/>
              <a:t>commonly used to get the results of transformations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4"/>
          <p:cNvSpPr txBox="1"/>
          <p:nvPr>
            <p:ph type="title"/>
          </p:nvPr>
        </p:nvSpPr>
        <p:spPr>
          <a:xfrm>
            <a:off x="628650" y="184393"/>
            <a:ext cx="7886700" cy="562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RDD Actions</a:t>
            </a:r>
            <a:endParaRPr/>
          </a:p>
        </p:txBody>
      </p:sp>
      <p:sp>
        <p:nvSpPr>
          <p:cNvPr id="310" name="Google Shape;310;p54"/>
          <p:cNvSpPr txBox="1"/>
          <p:nvPr>
            <p:ph idx="1" type="body"/>
          </p:nvPr>
        </p:nvSpPr>
        <p:spPr>
          <a:xfrm>
            <a:off x="628650" y="894523"/>
            <a:ext cx="7886700" cy="35499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Commonly used actions:</a:t>
            </a:r>
            <a:endParaRPr/>
          </a:p>
          <a:p>
            <a:pPr indent="-400050" lvl="0" marL="457200" rtl="0" algn="l">
              <a:spcBef>
                <a:spcPts val="1200"/>
              </a:spcBef>
              <a:spcAft>
                <a:spcPts val="0"/>
              </a:spcAft>
              <a:buSzPts val="2700"/>
              <a:buChar char="●"/>
            </a:pPr>
            <a:r>
              <a:rPr lang="en"/>
              <a:t>count(): return number of elements</a:t>
            </a:r>
            <a:endParaRPr/>
          </a:p>
          <a:p>
            <a:pPr indent="-400050" lvl="0" marL="457200" rtl="0" algn="l">
              <a:spcBef>
                <a:spcPts val="0"/>
              </a:spcBef>
              <a:spcAft>
                <a:spcPts val="0"/>
              </a:spcAft>
              <a:buSzPts val="2700"/>
              <a:buChar char="●"/>
            </a:pPr>
            <a:r>
              <a:rPr lang="en"/>
              <a:t>collect(): return list of all elements</a:t>
            </a:r>
            <a:endParaRPr/>
          </a:p>
          <a:p>
            <a:pPr indent="-400050" lvl="0" marL="457200" rtl="0" algn="l">
              <a:spcBef>
                <a:spcPts val="0"/>
              </a:spcBef>
              <a:spcAft>
                <a:spcPts val="0"/>
              </a:spcAft>
              <a:buSzPts val="2700"/>
              <a:buChar char="●"/>
            </a:pPr>
            <a:r>
              <a:rPr lang="en"/>
              <a:t>take(n): retrieve first n elements</a:t>
            </a:r>
            <a:endParaRPr/>
          </a:p>
          <a:p>
            <a:pPr indent="-400050" lvl="0" marL="457200" rtl="0" algn="l">
              <a:spcBef>
                <a:spcPts val="0"/>
              </a:spcBef>
              <a:spcAft>
                <a:spcPts val="0"/>
              </a:spcAft>
              <a:buSzPts val="2700"/>
              <a:buChar char="●"/>
            </a:pPr>
            <a:r>
              <a:rPr lang="en"/>
              <a:t>head(n): same as take</a:t>
            </a:r>
            <a:endParaRPr/>
          </a:p>
          <a:p>
            <a:pPr indent="-400050" lvl="0" marL="457200" rtl="0" algn="l">
              <a:spcBef>
                <a:spcPts val="0"/>
              </a:spcBef>
              <a:spcAft>
                <a:spcPts val="0"/>
              </a:spcAft>
              <a:buSzPts val="2700"/>
              <a:buChar char="●"/>
            </a:pPr>
            <a:r>
              <a:rPr lang="en"/>
              <a:t>first(): retrieve first element</a:t>
            </a:r>
            <a:endParaRPr/>
          </a:p>
          <a:p>
            <a:pPr indent="0" lvl="0" marL="0" rtl="0" algn="l">
              <a:spcBef>
                <a:spcPts val="1200"/>
              </a:spcBef>
              <a:spcAft>
                <a:spcPts val="0"/>
              </a:spcAft>
              <a:buNone/>
            </a:pPr>
            <a:r>
              <a:t/>
            </a:r>
            <a:endParaRPr/>
          </a:p>
          <a:p>
            <a:pPr indent="-400050" lvl="0" marL="457200" rtl="0" algn="l">
              <a:spcBef>
                <a:spcPts val="1200"/>
              </a:spcBef>
              <a:spcAft>
                <a:spcPts val="0"/>
              </a:spcAft>
              <a:buSzPts val="2700"/>
              <a:buChar char="●"/>
            </a:pPr>
            <a:r>
              <a:rPr lang="en"/>
              <a:t>NOTE: be careful with collect()!!! [WHY?]</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did we get here?</a:t>
            </a:r>
            <a:endParaRPr/>
          </a:p>
        </p:txBody>
      </p:sp>
      <p:sp>
        <p:nvSpPr>
          <p:cNvPr id="82" name="Google Shape;82;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pandas for manipulating data</a:t>
            </a:r>
            <a:endParaRPr/>
          </a:p>
          <a:p>
            <a:pPr indent="-342900" lvl="0" marL="457200" rtl="0" algn="l">
              <a:spcBef>
                <a:spcPts val="0"/>
              </a:spcBef>
              <a:spcAft>
                <a:spcPts val="0"/>
              </a:spcAft>
              <a:buSzPts val="1800"/>
              <a:buChar char="●"/>
            </a:pPr>
            <a:r>
              <a:rPr lang="en"/>
              <a:t>seaborn &amp; matplotlib for visualization</a:t>
            </a:r>
            <a:endParaRPr/>
          </a:p>
          <a:p>
            <a:pPr indent="-342900" lvl="0" marL="457200" rtl="0" algn="l">
              <a:spcBef>
                <a:spcPts val="0"/>
              </a:spcBef>
              <a:spcAft>
                <a:spcPts val="0"/>
              </a:spcAft>
              <a:buSzPts val="1800"/>
              <a:buChar char="●"/>
            </a:pPr>
            <a:r>
              <a:rPr lang="en"/>
              <a:t>nltk/spacy for text processing</a:t>
            </a:r>
            <a:endParaRPr/>
          </a:p>
          <a:p>
            <a:pPr indent="-342900" lvl="0" marL="457200" rtl="0" algn="l">
              <a:spcBef>
                <a:spcPts val="0"/>
              </a:spcBef>
              <a:spcAft>
                <a:spcPts val="0"/>
              </a:spcAft>
              <a:buSzPts val="1800"/>
              <a:buChar char="●"/>
            </a:pPr>
            <a:r>
              <a:rPr lang="en"/>
              <a:t>dask for parallel processing of pandas DataFrames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55"/>
          <p:cNvSpPr txBox="1"/>
          <p:nvPr>
            <p:ph type="title"/>
          </p:nvPr>
        </p:nvSpPr>
        <p:spPr>
          <a:xfrm>
            <a:off x="628650" y="184393"/>
            <a:ext cx="7886700" cy="562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RDD Transformations</a:t>
            </a:r>
            <a:endParaRPr/>
          </a:p>
        </p:txBody>
      </p:sp>
      <p:sp>
        <p:nvSpPr>
          <p:cNvPr id="316" name="Google Shape;316;p55"/>
          <p:cNvSpPr txBox="1"/>
          <p:nvPr>
            <p:ph idx="1" type="body"/>
          </p:nvPr>
        </p:nvSpPr>
        <p:spPr>
          <a:xfrm>
            <a:off x="628650" y="894523"/>
            <a:ext cx="7886700" cy="3549900"/>
          </a:xfrm>
          <a:prstGeom prst="rect">
            <a:avLst/>
          </a:prstGeom>
        </p:spPr>
        <p:txBody>
          <a:bodyPr anchorCtr="0" anchor="t" bIns="34275" lIns="68575" spcFirstLastPara="1" rIns="68575" wrap="square" tIns="34275">
            <a:normAutofit/>
          </a:bodyPr>
          <a:lstStyle/>
          <a:p>
            <a:pPr indent="-400050" lvl="0" marL="457200" rtl="0" algn="l">
              <a:spcBef>
                <a:spcPts val="800"/>
              </a:spcBef>
              <a:spcAft>
                <a:spcPts val="0"/>
              </a:spcAft>
              <a:buSzPts val="2700"/>
              <a:buChar char="●"/>
            </a:pPr>
            <a:r>
              <a:rPr lang="en"/>
              <a:t>RDD transformations result in new RDDs</a:t>
            </a:r>
            <a:endParaRPr/>
          </a:p>
          <a:p>
            <a:pPr indent="-400050" lvl="0" marL="457200" rtl="0" algn="l">
              <a:spcBef>
                <a:spcPts val="0"/>
              </a:spcBef>
              <a:spcAft>
                <a:spcPts val="0"/>
              </a:spcAft>
              <a:buSzPts val="2700"/>
              <a:buChar char="●"/>
            </a:pPr>
            <a:r>
              <a:rPr lang="en"/>
              <a:t>examples include filtering, mapping, and reducing</a:t>
            </a:r>
            <a:endParaRPr/>
          </a:p>
          <a:p>
            <a:pPr indent="0" lvl="0" marL="457200" rtl="0" algn="l">
              <a:spcBef>
                <a:spcPts val="1200"/>
              </a:spcBef>
              <a:spcAft>
                <a:spcPts val="1200"/>
              </a:spcAft>
              <a:buNone/>
            </a:pPr>
            <a:r>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6"/>
          <p:cNvSpPr txBox="1"/>
          <p:nvPr>
            <p:ph type="title"/>
          </p:nvPr>
        </p:nvSpPr>
        <p:spPr>
          <a:xfrm>
            <a:off x="628650" y="184393"/>
            <a:ext cx="7886700" cy="562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Filtering</a:t>
            </a:r>
            <a:endParaRPr/>
          </a:p>
        </p:txBody>
      </p:sp>
      <p:sp>
        <p:nvSpPr>
          <p:cNvPr id="322" name="Google Shape;322;p56"/>
          <p:cNvSpPr txBox="1"/>
          <p:nvPr>
            <p:ph idx="1" type="body"/>
          </p:nvPr>
        </p:nvSpPr>
        <p:spPr>
          <a:xfrm>
            <a:off x="628650" y="894523"/>
            <a:ext cx="7886700" cy="3549900"/>
          </a:xfrm>
          <a:prstGeom prst="rect">
            <a:avLst/>
          </a:prstGeom>
        </p:spPr>
        <p:txBody>
          <a:bodyPr anchorCtr="0" anchor="t" bIns="34275" lIns="68575" spcFirstLastPara="1" rIns="68575" wrap="square" tIns="34275">
            <a:normAutofit lnSpcReduction="10000"/>
          </a:bodyPr>
          <a:lstStyle/>
          <a:p>
            <a:pPr indent="-400050" lvl="0" marL="457200" rtl="0" algn="l">
              <a:spcBef>
                <a:spcPts val="800"/>
              </a:spcBef>
              <a:spcAft>
                <a:spcPts val="0"/>
              </a:spcAft>
              <a:buSzPts val="2700"/>
              <a:buChar char="●"/>
            </a:pPr>
            <a:r>
              <a:rPr lang="en"/>
              <a:t>consider the following text:</a:t>
            </a:r>
            <a:endParaRPr/>
          </a:p>
          <a:p>
            <a:pPr indent="0" lvl="0" marL="0" rtl="0" algn="l">
              <a:spcBef>
                <a:spcPts val="1200"/>
              </a:spcBef>
              <a:spcAft>
                <a:spcPts val="1200"/>
              </a:spcAft>
              <a:buNone/>
            </a:pPr>
            <a:r>
              <a:rPr lang="en" sz="1800"/>
              <a:t>The University of Michigan School of Information is pleased to offer a new, fully online, master’s program in applied data science. We teach comprehensive applied data science at the intersection of people and technology. </a:t>
            </a:r>
            <a:br>
              <a:rPr lang="en" sz="1800"/>
            </a:br>
            <a:r>
              <a:rPr lang="en" sz="1800"/>
              <a:t>We provide critical insight into data collection, computation, and analytics, and help develop hands-on skills using a multidisciplinary approach embedded in information, computer science, and statistics. </a:t>
            </a:r>
            <a:br>
              <a:rPr lang="en" sz="1800"/>
            </a:br>
            <a:r>
              <a:rPr lang="en" sz="1800"/>
              <a:t>Coursework and projects focus on applying data science to real-world problems. </a:t>
            </a:r>
            <a:br>
              <a:rPr lang="en" sz="1800"/>
            </a:br>
            <a:r>
              <a:rPr lang="en" sz="1800"/>
              <a:t>For more information on our program and its admissions criteria, we invite you to join our interest list.</a:t>
            </a:r>
            <a:endParaRPr sz="18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57"/>
          <p:cNvSpPr txBox="1"/>
          <p:nvPr>
            <p:ph type="title"/>
          </p:nvPr>
        </p:nvSpPr>
        <p:spPr>
          <a:xfrm>
            <a:off x="628650" y="184393"/>
            <a:ext cx="7886700" cy="562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Filtering</a:t>
            </a:r>
            <a:endParaRPr/>
          </a:p>
        </p:txBody>
      </p:sp>
      <p:sp>
        <p:nvSpPr>
          <p:cNvPr id="328" name="Google Shape;328;p57"/>
          <p:cNvSpPr txBox="1"/>
          <p:nvPr>
            <p:ph idx="1" type="body"/>
          </p:nvPr>
        </p:nvSpPr>
        <p:spPr>
          <a:xfrm>
            <a:off x="628650" y="894523"/>
            <a:ext cx="7886700" cy="3549900"/>
          </a:xfrm>
          <a:prstGeom prst="rect">
            <a:avLst/>
          </a:prstGeom>
        </p:spPr>
        <p:txBody>
          <a:bodyPr anchorCtr="0" anchor="t" bIns="34275" lIns="68575" spcFirstLastPara="1" rIns="68575" wrap="square" tIns="34275">
            <a:normAutofit/>
          </a:bodyPr>
          <a:lstStyle/>
          <a:p>
            <a:pPr indent="-400050" lvl="0" marL="457200" rtl="0" algn="l">
              <a:spcBef>
                <a:spcPts val="800"/>
              </a:spcBef>
              <a:spcAft>
                <a:spcPts val="0"/>
              </a:spcAft>
              <a:buSzPts val="2700"/>
              <a:buChar char="●"/>
            </a:pPr>
            <a:r>
              <a:rPr lang="en"/>
              <a:t>let's assume each line is one complete sentence:</a:t>
            </a:r>
            <a:endParaRPr/>
          </a:p>
          <a:p>
            <a:pPr indent="0" lvl="0" marL="0" rtl="0" algn="l">
              <a:spcBef>
                <a:spcPts val="1200"/>
              </a:spcBef>
              <a:spcAft>
                <a:spcPts val="0"/>
              </a:spcAft>
              <a:buNone/>
            </a:pPr>
            <a:r>
              <a:rPr lang="en" sz="1000"/>
              <a:t>The University of Michigan School of Information is pleased to offer a new, fully online, master’s program in applied data science. </a:t>
            </a:r>
            <a:endParaRPr sz="1000"/>
          </a:p>
          <a:p>
            <a:pPr indent="0" lvl="0" marL="0" rtl="0" algn="l">
              <a:spcBef>
                <a:spcPts val="1200"/>
              </a:spcBef>
              <a:spcAft>
                <a:spcPts val="0"/>
              </a:spcAft>
              <a:buNone/>
            </a:pPr>
            <a:r>
              <a:rPr lang="en" sz="1000"/>
              <a:t>We teach comprehensive applied data science at the intersection of people and technology. </a:t>
            </a:r>
            <a:endParaRPr sz="1000"/>
          </a:p>
          <a:p>
            <a:pPr indent="0" lvl="0" marL="0" rtl="0" algn="l">
              <a:spcBef>
                <a:spcPts val="1200"/>
              </a:spcBef>
              <a:spcAft>
                <a:spcPts val="0"/>
              </a:spcAft>
              <a:buNone/>
            </a:pPr>
            <a:br>
              <a:rPr lang="en" sz="1000"/>
            </a:br>
            <a:r>
              <a:rPr lang="en" sz="1000"/>
              <a:t>We provide critical insight into data collection, computation, and analytics, and help develop hands-on skills using a multidisciplinary approach embedded in information, computer science, and statistics. </a:t>
            </a:r>
            <a:endParaRPr sz="1000"/>
          </a:p>
          <a:p>
            <a:pPr indent="0" lvl="0" marL="0" rtl="0" algn="l">
              <a:spcBef>
                <a:spcPts val="1200"/>
              </a:spcBef>
              <a:spcAft>
                <a:spcPts val="0"/>
              </a:spcAft>
              <a:buNone/>
            </a:pPr>
            <a:br>
              <a:rPr lang="en" sz="1000"/>
            </a:br>
            <a:r>
              <a:rPr lang="en" sz="1000"/>
              <a:t>Coursework and projects focus on applying data science to real-world problems. </a:t>
            </a:r>
            <a:endParaRPr sz="1000"/>
          </a:p>
          <a:p>
            <a:pPr indent="0" lvl="0" marL="0" rtl="0" algn="l">
              <a:spcBef>
                <a:spcPts val="1200"/>
              </a:spcBef>
              <a:spcAft>
                <a:spcPts val="0"/>
              </a:spcAft>
              <a:buNone/>
            </a:pPr>
            <a:br>
              <a:rPr lang="en" sz="1000"/>
            </a:br>
            <a:r>
              <a:rPr lang="en" sz="1000"/>
              <a:t>For more information on our program and its admissions criteria, we invite you to join our interest list.</a:t>
            </a:r>
            <a:endParaRPr sz="1000"/>
          </a:p>
          <a:p>
            <a:pPr indent="0" lvl="0" marL="0" rtl="0" algn="l">
              <a:spcBef>
                <a:spcPts val="1200"/>
              </a:spcBef>
              <a:spcAft>
                <a:spcPts val="1200"/>
              </a:spcAft>
              <a:buClr>
                <a:schemeClr val="dk1"/>
              </a:buClr>
              <a:buSzPts val="1100"/>
              <a:buFont typeface="Arial"/>
              <a:buNone/>
            </a:pPr>
            <a:r>
              <a:t/>
            </a:r>
            <a:endParaRPr sz="18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58"/>
          <p:cNvSpPr txBox="1"/>
          <p:nvPr>
            <p:ph type="title"/>
          </p:nvPr>
        </p:nvSpPr>
        <p:spPr>
          <a:xfrm>
            <a:off x="628650" y="184393"/>
            <a:ext cx="7886700" cy="562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Filtering</a:t>
            </a:r>
            <a:endParaRPr/>
          </a:p>
        </p:txBody>
      </p:sp>
      <p:sp>
        <p:nvSpPr>
          <p:cNvPr id="334" name="Google Shape;334;p58"/>
          <p:cNvSpPr txBox="1"/>
          <p:nvPr>
            <p:ph idx="1" type="body"/>
          </p:nvPr>
        </p:nvSpPr>
        <p:spPr>
          <a:xfrm>
            <a:off x="78750" y="894525"/>
            <a:ext cx="9144000" cy="3549900"/>
          </a:xfrm>
          <a:prstGeom prst="rect">
            <a:avLst/>
          </a:prstGeom>
        </p:spPr>
        <p:txBody>
          <a:bodyPr anchorCtr="0" anchor="t" bIns="34275" lIns="68575" spcFirstLastPara="1" rIns="68575" wrap="square" tIns="34275">
            <a:normAutofit lnSpcReduction="10000"/>
          </a:bodyPr>
          <a:lstStyle/>
          <a:p>
            <a:pPr indent="0" lvl="0" marL="0" rtl="0" algn="l">
              <a:spcBef>
                <a:spcPts val="800"/>
              </a:spcBef>
              <a:spcAft>
                <a:spcPts val="0"/>
              </a:spcAft>
              <a:buNone/>
            </a:pPr>
            <a:r>
              <a:rPr lang="en"/>
              <a:t>Let's count the lines that contain the word "data":</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lines = sc.textfile('data/blurb.txt')</a:t>
            </a:r>
            <a:endParaRPr/>
          </a:p>
          <a:p>
            <a:pPr indent="0" lvl="0" marL="0" rtl="0" algn="l">
              <a:spcBef>
                <a:spcPts val="1200"/>
              </a:spcBef>
              <a:spcAft>
                <a:spcPts val="0"/>
              </a:spcAft>
              <a:buNone/>
            </a:pPr>
            <a:r>
              <a:rPr lang="en"/>
              <a:t>data_lines = lines.filter(lambda line: 'data' in line)</a:t>
            </a:r>
            <a:endParaRPr/>
          </a:p>
          <a:p>
            <a:pPr indent="0" lvl="0" marL="0" rtl="0" algn="l">
              <a:spcBef>
                <a:spcPts val="1200"/>
              </a:spcBef>
              <a:spcAft>
                <a:spcPts val="0"/>
              </a:spcAft>
              <a:buNone/>
            </a:pPr>
            <a:r>
              <a:rPr lang="en"/>
              <a:t>data_lines.count()</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data_lines.collect()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9"/>
          <p:cNvSpPr txBox="1"/>
          <p:nvPr>
            <p:ph type="title"/>
          </p:nvPr>
        </p:nvSpPr>
        <p:spPr>
          <a:xfrm>
            <a:off x="628650" y="184393"/>
            <a:ext cx="7886700" cy="562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Filtering</a:t>
            </a:r>
            <a:endParaRPr/>
          </a:p>
        </p:txBody>
      </p:sp>
      <p:sp>
        <p:nvSpPr>
          <p:cNvPr id="340" name="Google Shape;340;p59"/>
          <p:cNvSpPr txBox="1"/>
          <p:nvPr>
            <p:ph idx="1" type="body"/>
          </p:nvPr>
        </p:nvSpPr>
        <p:spPr>
          <a:xfrm>
            <a:off x="-150" y="894525"/>
            <a:ext cx="9144000" cy="3549900"/>
          </a:xfrm>
          <a:prstGeom prst="rect">
            <a:avLst/>
          </a:prstGeom>
        </p:spPr>
        <p:txBody>
          <a:bodyPr anchorCtr="0" anchor="t" bIns="34275" lIns="68575" spcFirstLastPara="1" rIns="68575" wrap="square" tIns="34275">
            <a:normAutofit lnSpcReduction="10000"/>
          </a:bodyPr>
          <a:lstStyle/>
          <a:p>
            <a:pPr indent="0" lvl="0" marL="0" rtl="0" algn="l">
              <a:spcBef>
                <a:spcPts val="800"/>
              </a:spcBef>
              <a:spcAft>
                <a:spcPts val="0"/>
              </a:spcAft>
              <a:buNone/>
            </a:pPr>
            <a:r>
              <a:rPr lang="en"/>
              <a:t>data_lines = lines.filter(lambda line: 'data' in line)</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could be equivalently implemented as:</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def data_filter(s):</a:t>
            </a:r>
            <a:endParaRPr/>
          </a:p>
          <a:p>
            <a:pPr indent="0" lvl="0" marL="0" rtl="0" algn="l">
              <a:spcBef>
                <a:spcPts val="1200"/>
              </a:spcBef>
              <a:spcAft>
                <a:spcPts val="0"/>
              </a:spcAft>
              <a:buNone/>
            </a:pPr>
            <a:r>
              <a:rPr lang="en"/>
              <a:t>	return 'data' in s</a:t>
            </a:r>
            <a:endParaRPr/>
          </a:p>
          <a:p>
            <a:pPr indent="0" lvl="0" marL="0" rtl="0" algn="l">
              <a:spcBef>
                <a:spcPts val="1200"/>
              </a:spcBef>
              <a:spcAft>
                <a:spcPts val="1200"/>
              </a:spcAft>
              <a:buClr>
                <a:schemeClr val="dk1"/>
              </a:buClr>
              <a:buSzPts val="1100"/>
              <a:buFont typeface="Arial"/>
              <a:buNone/>
            </a:pPr>
            <a:r>
              <a:rPr lang="en"/>
              <a:t>data_lines = lines.filter(data_filter)</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60"/>
          <p:cNvSpPr txBox="1"/>
          <p:nvPr>
            <p:ph type="title"/>
          </p:nvPr>
        </p:nvSpPr>
        <p:spPr>
          <a:xfrm>
            <a:off x="628650" y="184393"/>
            <a:ext cx="7886700" cy="562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Mapping</a:t>
            </a:r>
            <a:endParaRPr/>
          </a:p>
        </p:txBody>
      </p:sp>
      <p:sp>
        <p:nvSpPr>
          <p:cNvPr id="346" name="Google Shape;346;p60"/>
          <p:cNvSpPr txBox="1"/>
          <p:nvPr>
            <p:ph idx="1" type="body"/>
          </p:nvPr>
        </p:nvSpPr>
        <p:spPr>
          <a:xfrm>
            <a:off x="0" y="894525"/>
            <a:ext cx="8515500" cy="3549900"/>
          </a:xfrm>
          <a:prstGeom prst="rect">
            <a:avLst/>
          </a:prstGeom>
        </p:spPr>
        <p:txBody>
          <a:bodyPr anchorCtr="0" anchor="t" bIns="34275" lIns="68575" spcFirstLastPara="1" rIns="68575" wrap="square" tIns="34275">
            <a:normAutofit lnSpcReduction="20000"/>
          </a:bodyPr>
          <a:lstStyle/>
          <a:p>
            <a:pPr indent="-400050" lvl="0" marL="457200" rtl="0" algn="l">
              <a:spcBef>
                <a:spcPts val="800"/>
              </a:spcBef>
              <a:spcAft>
                <a:spcPts val="0"/>
              </a:spcAft>
              <a:buSzPts val="2700"/>
              <a:buChar char="●"/>
            </a:pPr>
            <a:r>
              <a:rPr lang="en"/>
              <a:t>apply a function to each element</a:t>
            </a:r>
            <a:endParaRPr/>
          </a:p>
          <a:p>
            <a:pPr indent="0" lvl="0" marL="0" rtl="0" algn="l">
              <a:spcBef>
                <a:spcPts val="1200"/>
              </a:spcBef>
              <a:spcAft>
                <a:spcPts val="0"/>
              </a:spcAft>
              <a:buNone/>
            </a:pPr>
            <a:r>
              <a:rPr lang="en"/>
              <a:t>Example:</a:t>
            </a:r>
            <a:br>
              <a:rPr lang="en"/>
            </a:br>
            <a:endParaRPr/>
          </a:p>
          <a:p>
            <a:pPr indent="0" lvl="0" marL="0" rtl="0" algn="l">
              <a:spcBef>
                <a:spcPts val="1200"/>
              </a:spcBef>
              <a:spcAft>
                <a:spcPts val="0"/>
              </a:spcAft>
              <a:buNone/>
            </a:pPr>
            <a:r>
              <a:rPr lang="en"/>
              <a:t>nums = sc.parallelize([1, 2, 3, 4])</a:t>
            </a:r>
            <a:endParaRPr/>
          </a:p>
          <a:p>
            <a:pPr indent="0" lvl="0" marL="0" rtl="0" algn="l">
              <a:spcBef>
                <a:spcPts val="1200"/>
              </a:spcBef>
              <a:spcAft>
                <a:spcPts val="0"/>
              </a:spcAft>
              <a:buNone/>
            </a:pPr>
            <a:r>
              <a:rPr lang="en"/>
              <a:t>squared = nums.map(lambda x: x * x).collect()</a:t>
            </a:r>
            <a:endParaRPr/>
          </a:p>
          <a:p>
            <a:pPr indent="0" lvl="0" marL="0" rtl="0" algn="l">
              <a:spcBef>
                <a:spcPts val="1200"/>
              </a:spcBef>
              <a:spcAft>
                <a:spcPts val="0"/>
              </a:spcAft>
              <a:buNone/>
            </a:pPr>
            <a:r>
              <a:rPr lang="en"/>
              <a:t>for num in squared:</a:t>
            </a:r>
            <a:endParaRPr/>
          </a:p>
          <a:p>
            <a:pPr indent="0" lvl="0" marL="0" rtl="0" algn="l">
              <a:spcBef>
                <a:spcPts val="1200"/>
              </a:spcBef>
              <a:spcAft>
                <a:spcPts val="0"/>
              </a:spcAft>
              <a:buNone/>
            </a:pPr>
            <a:r>
              <a:rPr lang="en"/>
              <a:t>    print('%i ' % (num))</a:t>
            </a:r>
            <a:endParaRPr/>
          </a:p>
          <a:p>
            <a:pPr indent="0" lvl="0" marL="0" rtl="0" algn="l">
              <a:spcBef>
                <a:spcPts val="1200"/>
              </a:spcBef>
              <a:spcAft>
                <a:spcPts val="120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61"/>
          <p:cNvSpPr txBox="1"/>
          <p:nvPr>
            <p:ph type="title"/>
          </p:nvPr>
        </p:nvSpPr>
        <p:spPr>
          <a:xfrm>
            <a:off x="628650" y="184393"/>
            <a:ext cx="7886700" cy="562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Mapping</a:t>
            </a:r>
            <a:endParaRPr/>
          </a:p>
        </p:txBody>
      </p:sp>
      <p:sp>
        <p:nvSpPr>
          <p:cNvPr id="352" name="Google Shape;352;p61"/>
          <p:cNvSpPr txBox="1"/>
          <p:nvPr>
            <p:ph idx="1" type="body"/>
          </p:nvPr>
        </p:nvSpPr>
        <p:spPr>
          <a:xfrm>
            <a:off x="0" y="894525"/>
            <a:ext cx="8515200" cy="3549900"/>
          </a:xfrm>
          <a:prstGeom prst="rect">
            <a:avLst/>
          </a:prstGeom>
        </p:spPr>
        <p:txBody>
          <a:bodyPr anchorCtr="0" anchor="t" bIns="34275" lIns="68575" spcFirstLastPara="1" rIns="68575" wrap="square" tIns="34275">
            <a:normAutofit lnSpcReduction="10000"/>
          </a:bodyPr>
          <a:lstStyle/>
          <a:p>
            <a:pPr indent="0" lvl="0" marL="0" rtl="0" algn="l">
              <a:spcBef>
                <a:spcPts val="800"/>
              </a:spcBef>
              <a:spcAft>
                <a:spcPts val="0"/>
              </a:spcAft>
              <a:buClr>
                <a:schemeClr val="dk1"/>
              </a:buClr>
              <a:buSzPts val="1100"/>
              <a:buFont typeface="Arial"/>
              <a:buNone/>
            </a:pPr>
            <a:r>
              <a:rPr lang="en"/>
              <a:t>lines = sc.parallelize(["hello world", "hi"])</a:t>
            </a:r>
            <a:endParaRPr/>
          </a:p>
          <a:p>
            <a:pPr indent="0" lvl="0" marL="0" rtl="0" algn="l">
              <a:spcBef>
                <a:spcPts val="1200"/>
              </a:spcBef>
              <a:spcAft>
                <a:spcPts val="0"/>
              </a:spcAft>
              <a:buClr>
                <a:schemeClr val="dk1"/>
              </a:buClr>
              <a:buSzPts val="1100"/>
              <a:buFont typeface="Arial"/>
              <a:buNone/>
            </a:pPr>
            <a:r>
              <a:rPr lang="en"/>
              <a:t>words = lines.map(lambda line: line.split(" "))</a:t>
            </a:r>
            <a:endParaRPr/>
          </a:p>
          <a:p>
            <a:pPr indent="0" lvl="0" marL="0" rtl="0" algn="l">
              <a:spcBef>
                <a:spcPts val="1200"/>
              </a:spcBef>
              <a:spcAft>
                <a:spcPts val="0"/>
              </a:spcAft>
              <a:buNone/>
            </a:pPr>
            <a:r>
              <a:rPr lang="en"/>
              <a:t>print(words.collect()) </a:t>
            </a:r>
            <a:endParaRPr/>
          </a:p>
          <a:p>
            <a:pPr indent="0" lvl="0" marL="0" rtl="0" algn="l">
              <a:spcBef>
                <a:spcPts val="1200"/>
              </a:spcBef>
              <a:spcAft>
                <a:spcPts val="0"/>
              </a:spcAft>
              <a:buNone/>
            </a:pPr>
            <a:r>
              <a:t/>
            </a:r>
            <a:endParaRPr/>
          </a:p>
          <a:p>
            <a:pPr indent="0" lvl="0" marL="0" rtl="0" algn="l">
              <a:lnSpc>
                <a:spcPct val="115000"/>
              </a:lnSpc>
              <a:spcBef>
                <a:spcPts val="1200"/>
              </a:spcBef>
              <a:spcAft>
                <a:spcPts val="0"/>
              </a:spcAft>
              <a:buNone/>
            </a:pPr>
            <a:r>
              <a:rPr lang="en">
                <a:highlight>
                  <a:srgbClr val="FFFFFF"/>
                </a:highlight>
                <a:latin typeface="Arial"/>
                <a:ea typeface="Arial"/>
                <a:cs typeface="Arial"/>
                <a:sym typeface="Arial"/>
              </a:rPr>
              <a:t>[['hello', 'world'], ['hi']]</a:t>
            </a:r>
            <a:endParaRPr>
              <a:highlight>
                <a:srgbClr val="FFFFFF"/>
              </a:highlight>
              <a:latin typeface="Arial"/>
              <a:ea typeface="Arial"/>
              <a:cs typeface="Arial"/>
              <a:sym typeface="Arial"/>
            </a:endParaRPr>
          </a:p>
          <a:p>
            <a:pPr indent="0" lvl="0" marL="0" rtl="0" algn="l">
              <a:spcBef>
                <a:spcPts val="1200"/>
              </a:spcBef>
              <a:spcAft>
                <a:spcPts val="0"/>
              </a:spcAft>
              <a:buClr>
                <a:schemeClr val="dk1"/>
              </a:buClr>
              <a:buSzPts val="1100"/>
              <a:buFont typeface="Arial"/>
              <a:buNone/>
            </a:pPr>
            <a:r>
              <a:t/>
            </a:r>
            <a:endParaRPr/>
          </a:p>
          <a:p>
            <a:pPr indent="0" lvl="0" marL="0" rtl="0" algn="l">
              <a:spcBef>
                <a:spcPts val="1200"/>
              </a:spcBef>
              <a:spcAft>
                <a:spcPts val="120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62"/>
          <p:cNvSpPr txBox="1"/>
          <p:nvPr>
            <p:ph type="title"/>
          </p:nvPr>
        </p:nvSpPr>
        <p:spPr>
          <a:xfrm>
            <a:off x="628650" y="184393"/>
            <a:ext cx="7886700" cy="562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FlatMapping</a:t>
            </a:r>
            <a:endParaRPr/>
          </a:p>
        </p:txBody>
      </p:sp>
      <p:sp>
        <p:nvSpPr>
          <p:cNvPr id="358" name="Google Shape;358;p62"/>
          <p:cNvSpPr txBox="1"/>
          <p:nvPr>
            <p:ph idx="1" type="body"/>
          </p:nvPr>
        </p:nvSpPr>
        <p:spPr>
          <a:xfrm>
            <a:off x="0" y="894525"/>
            <a:ext cx="9144000" cy="35499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rPr lang="en"/>
              <a:t>lines = sc.parallelize(["hello world", "hi"])</a:t>
            </a:r>
            <a:endParaRPr/>
          </a:p>
          <a:p>
            <a:pPr indent="0" lvl="0" marL="0" rtl="0" algn="l">
              <a:spcBef>
                <a:spcPts val="1200"/>
              </a:spcBef>
              <a:spcAft>
                <a:spcPts val="0"/>
              </a:spcAft>
              <a:buNone/>
            </a:pPr>
            <a:r>
              <a:rPr lang="en"/>
              <a:t>words = lines.flatMap(lambda line: line.split(" "))</a:t>
            </a:r>
            <a:endParaRPr/>
          </a:p>
          <a:p>
            <a:pPr indent="0" lvl="0" marL="0" rtl="0" algn="l">
              <a:spcBef>
                <a:spcPts val="1200"/>
              </a:spcBef>
              <a:spcAft>
                <a:spcPts val="0"/>
              </a:spcAft>
              <a:buNone/>
            </a:pPr>
            <a:r>
              <a:rPr lang="en"/>
              <a:t>print(words.collect())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['hello', 'world', 'hi']</a:t>
            </a:r>
            <a:endParaRPr/>
          </a:p>
          <a:p>
            <a:pPr indent="0" lvl="0" marL="0" rtl="0" algn="l">
              <a:spcBef>
                <a:spcPts val="1200"/>
              </a:spcBef>
              <a:spcAft>
                <a:spcPts val="120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63"/>
          <p:cNvSpPr txBox="1"/>
          <p:nvPr>
            <p:ph type="title"/>
          </p:nvPr>
        </p:nvSpPr>
        <p:spPr>
          <a:xfrm>
            <a:off x="628650" y="184393"/>
            <a:ext cx="7886700" cy="562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Set-like transformations</a:t>
            </a:r>
            <a:endParaRPr/>
          </a:p>
        </p:txBody>
      </p:sp>
      <p:sp>
        <p:nvSpPr>
          <p:cNvPr id="364" name="Google Shape;364;p63"/>
          <p:cNvSpPr txBox="1"/>
          <p:nvPr>
            <p:ph idx="1" type="body"/>
          </p:nvPr>
        </p:nvSpPr>
        <p:spPr>
          <a:xfrm>
            <a:off x="628650" y="894523"/>
            <a:ext cx="7886700" cy="35499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Clr>
                <a:schemeClr val="dk1"/>
              </a:buClr>
              <a:buSzPts val="1100"/>
              <a:buFont typeface="Arial"/>
              <a:buNone/>
            </a:pPr>
            <a:r>
              <a:rPr lang="en" sz="1800">
                <a:latin typeface="Consolas"/>
                <a:ea typeface="Consolas"/>
                <a:cs typeface="Consolas"/>
                <a:sym typeface="Consolas"/>
              </a:rPr>
              <a:t>errorsRDD = inputRDD.filter(lambda x: "error" in x)</a:t>
            </a:r>
            <a:endParaRPr sz="1800">
              <a:latin typeface="Consolas"/>
              <a:ea typeface="Consolas"/>
              <a:cs typeface="Consolas"/>
              <a:sym typeface="Consolas"/>
            </a:endParaRPr>
          </a:p>
          <a:p>
            <a:pPr indent="0" lvl="0" marL="0" rtl="0" algn="l">
              <a:spcBef>
                <a:spcPts val="1200"/>
              </a:spcBef>
              <a:spcAft>
                <a:spcPts val="0"/>
              </a:spcAft>
              <a:buClr>
                <a:schemeClr val="dk1"/>
              </a:buClr>
              <a:buSzPts val="1100"/>
              <a:buFont typeface="Arial"/>
              <a:buNone/>
            </a:pPr>
            <a:r>
              <a:rPr lang="en" sz="1800">
                <a:latin typeface="Consolas"/>
                <a:ea typeface="Consolas"/>
                <a:cs typeface="Consolas"/>
                <a:sym typeface="Consolas"/>
              </a:rPr>
              <a:t>warningsRDD = inputRDD.filter(lambda x: "warning" in x)</a:t>
            </a:r>
            <a:endParaRPr sz="1800">
              <a:latin typeface="Consolas"/>
              <a:ea typeface="Consolas"/>
              <a:cs typeface="Consolas"/>
              <a:sym typeface="Consolas"/>
            </a:endParaRPr>
          </a:p>
          <a:p>
            <a:pPr indent="0" lvl="0" marL="0" rtl="0" algn="l">
              <a:spcBef>
                <a:spcPts val="1200"/>
              </a:spcBef>
              <a:spcAft>
                <a:spcPts val="0"/>
              </a:spcAft>
              <a:buClr>
                <a:schemeClr val="dk1"/>
              </a:buClr>
              <a:buSzPts val="1100"/>
              <a:buFont typeface="Arial"/>
              <a:buNone/>
            </a:pPr>
            <a:r>
              <a:rPr lang="en" sz="1800">
                <a:latin typeface="Consolas"/>
                <a:ea typeface="Consolas"/>
                <a:cs typeface="Consolas"/>
                <a:sym typeface="Consolas"/>
              </a:rPr>
              <a:t>badLinesRDD = errorsRDD.union(warningsRDD)</a:t>
            </a:r>
            <a:endParaRPr sz="1800">
              <a:latin typeface="Consolas"/>
              <a:ea typeface="Consolas"/>
              <a:cs typeface="Consolas"/>
              <a:sym typeface="Consolas"/>
            </a:endParaRPr>
          </a:p>
          <a:p>
            <a:pPr indent="0" lvl="0" marL="0" rtl="0" algn="l">
              <a:spcBef>
                <a:spcPts val="1200"/>
              </a:spcBef>
              <a:spcAft>
                <a:spcPts val="0"/>
              </a:spcAft>
              <a:buClr>
                <a:schemeClr val="dk1"/>
              </a:buClr>
              <a:buSzPts val="1100"/>
              <a:buFont typeface="Arial"/>
              <a:buNone/>
            </a:pPr>
            <a:r>
              <a:t/>
            </a:r>
            <a:endParaRPr sz="1800">
              <a:latin typeface="Consolas"/>
              <a:ea typeface="Consolas"/>
              <a:cs typeface="Consolas"/>
              <a:sym typeface="Consolas"/>
            </a:endParaRPr>
          </a:p>
          <a:p>
            <a:pPr indent="0" lvl="0" marL="0" rtl="0" algn="l">
              <a:spcBef>
                <a:spcPts val="1200"/>
              </a:spcBef>
              <a:spcAft>
                <a:spcPts val="0"/>
              </a:spcAft>
              <a:buClr>
                <a:schemeClr val="dk1"/>
              </a:buClr>
              <a:buSzPts val="1100"/>
              <a:buFont typeface="Arial"/>
              <a:buNone/>
            </a:pPr>
            <a:r>
              <a:rPr lang="en" sz="1800">
                <a:latin typeface="Consolas"/>
                <a:ea typeface="Consolas"/>
                <a:cs typeface="Consolas"/>
                <a:sym typeface="Consolas"/>
              </a:rPr>
              <a:t>rdd1.union(rdd2)</a:t>
            </a:r>
            <a:endParaRPr sz="1800">
              <a:latin typeface="Consolas"/>
              <a:ea typeface="Consolas"/>
              <a:cs typeface="Consolas"/>
              <a:sym typeface="Consolas"/>
            </a:endParaRPr>
          </a:p>
          <a:p>
            <a:pPr indent="0" lvl="0" marL="0" rtl="0" algn="l">
              <a:spcBef>
                <a:spcPts val="1200"/>
              </a:spcBef>
              <a:spcAft>
                <a:spcPts val="0"/>
              </a:spcAft>
              <a:buClr>
                <a:schemeClr val="dk1"/>
              </a:buClr>
              <a:buSzPts val="1100"/>
              <a:buFont typeface="Arial"/>
              <a:buNone/>
            </a:pPr>
            <a:r>
              <a:rPr lang="en" sz="1800">
                <a:latin typeface="Consolas"/>
                <a:ea typeface="Consolas"/>
                <a:cs typeface="Consolas"/>
                <a:sym typeface="Consolas"/>
              </a:rPr>
              <a:t>rdd1.intersection(rdd2)</a:t>
            </a:r>
            <a:endParaRPr sz="1800">
              <a:latin typeface="Consolas"/>
              <a:ea typeface="Consolas"/>
              <a:cs typeface="Consolas"/>
              <a:sym typeface="Consolas"/>
            </a:endParaRPr>
          </a:p>
          <a:p>
            <a:pPr indent="0" lvl="0" marL="0" rtl="0" algn="l">
              <a:spcBef>
                <a:spcPts val="1200"/>
              </a:spcBef>
              <a:spcAft>
                <a:spcPts val="0"/>
              </a:spcAft>
              <a:buClr>
                <a:schemeClr val="dk1"/>
              </a:buClr>
              <a:buSzPts val="1100"/>
              <a:buFont typeface="Arial"/>
              <a:buNone/>
            </a:pPr>
            <a:r>
              <a:rPr lang="en" sz="1800">
                <a:latin typeface="Consolas"/>
                <a:ea typeface="Consolas"/>
                <a:cs typeface="Consolas"/>
                <a:sym typeface="Consolas"/>
              </a:rPr>
              <a:t>rdd1.subtract(rdd2)</a:t>
            </a:r>
            <a:endParaRPr sz="1800">
              <a:latin typeface="Consolas"/>
              <a:ea typeface="Consolas"/>
              <a:cs typeface="Consolas"/>
              <a:sym typeface="Consolas"/>
            </a:endParaRPr>
          </a:p>
          <a:p>
            <a:pPr indent="0" lvl="0" marL="0" rtl="0" algn="l">
              <a:spcBef>
                <a:spcPts val="1200"/>
              </a:spcBef>
              <a:spcAft>
                <a:spcPts val="0"/>
              </a:spcAft>
              <a:buClr>
                <a:schemeClr val="dk1"/>
              </a:buClr>
              <a:buSzPts val="1100"/>
              <a:buFont typeface="Arial"/>
              <a:buNone/>
            </a:pPr>
            <a:r>
              <a:rPr lang="en" sz="1800">
                <a:latin typeface="Consolas"/>
                <a:ea typeface="Consolas"/>
                <a:cs typeface="Consolas"/>
                <a:sym typeface="Consolas"/>
              </a:rPr>
              <a:t>rdd1.distinct()</a:t>
            </a:r>
            <a:endParaRPr sz="1800">
              <a:latin typeface="Consolas"/>
              <a:ea typeface="Consolas"/>
              <a:cs typeface="Consolas"/>
              <a:sym typeface="Consolas"/>
            </a:endParaRPr>
          </a:p>
          <a:p>
            <a:pPr indent="0" lvl="0" marL="0" rtl="0" algn="l">
              <a:spcBef>
                <a:spcPts val="1200"/>
              </a:spcBef>
              <a:spcAft>
                <a:spcPts val="1200"/>
              </a:spcAft>
              <a:buNone/>
            </a:pPr>
            <a:r>
              <a:t/>
            </a:r>
            <a:endParaRPr sz="1800">
              <a:latin typeface="Consolas"/>
              <a:ea typeface="Consolas"/>
              <a:cs typeface="Consolas"/>
              <a:sym typeface="Consola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64"/>
          <p:cNvSpPr txBox="1"/>
          <p:nvPr>
            <p:ph type="title"/>
          </p:nvPr>
        </p:nvSpPr>
        <p:spPr>
          <a:xfrm>
            <a:off x="628650" y="184393"/>
            <a:ext cx="7886700" cy="562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PairRDDs</a:t>
            </a:r>
            <a:endParaRPr/>
          </a:p>
        </p:txBody>
      </p:sp>
      <p:sp>
        <p:nvSpPr>
          <p:cNvPr id="370" name="Google Shape;370;p64"/>
          <p:cNvSpPr txBox="1"/>
          <p:nvPr>
            <p:ph idx="1" type="body"/>
          </p:nvPr>
        </p:nvSpPr>
        <p:spPr>
          <a:xfrm>
            <a:off x="628650" y="894523"/>
            <a:ext cx="7886700" cy="3549900"/>
          </a:xfrm>
          <a:prstGeom prst="rect">
            <a:avLst/>
          </a:prstGeom>
        </p:spPr>
        <p:txBody>
          <a:bodyPr anchorCtr="0" anchor="t" bIns="34275" lIns="68575" spcFirstLastPara="1" rIns="68575" wrap="square" tIns="34275">
            <a:normAutofit lnSpcReduction="10000"/>
          </a:bodyPr>
          <a:lstStyle/>
          <a:p>
            <a:pPr indent="-400050" lvl="0" marL="457200" rtl="0" algn="l">
              <a:spcBef>
                <a:spcPts val="800"/>
              </a:spcBef>
              <a:spcAft>
                <a:spcPts val="0"/>
              </a:spcAft>
              <a:buSzPts val="2700"/>
              <a:buChar char="●"/>
            </a:pPr>
            <a:r>
              <a:rPr lang="en"/>
              <a:t>RDDs that consist of key-value pairs</a:t>
            </a:r>
            <a:endParaRPr/>
          </a:p>
          <a:p>
            <a:pPr indent="-400050" lvl="0" marL="457200" rtl="0" algn="l">
              <a:spcBef>
                <a:spcPts val="0"/>
              </a:spcBef>
              <a:spcAft>
                <a:spcPts val="0"/>
              </a:spcAft>
              <a:buSzPts val="2700"/>
              <a:buChar char="●"/>
            </a:pPr>
            <a:r>
              <a:rPr lang="en"/>
              <a:t>note that "keys" are usually not unique (in contrast to python dictionaries)</a:t>
            </a:r>
            <a:endParaRPr/>
          </a:p>
          <a:p>
            <a:pPr indent="-400050" lvl="0" marL="457200" rtl="0" algn="l">
              <a:spcBef>
                <a:spcPts val="0"/>
              </a:spcBef>
              <a:spcAft>
                <a:spcPts val="0"/>
              </a:spcAft>
              <a:buSzPts val="2700"/>
              <a:buChar char="●"/>
            </a:pPr>
            <a:r>
              <a:rPr lang="en"/>
              <a:t>PairRDDs provide additional functionality, most notably:</a:t>
            </a:r>
            <a:endParaRPr/>
          </a:p>
          <a:p>
            <a:pPr indent="-374650" lvl="1" marL="914400" rtl="0" algn="l">
              <a:spcBef>
                <a:spcPts val="0"/>
              </a:spcBef>
              <a:spcAft>
                <a:spcPts val="0"/>
              </a:spcAft>
              <a:buSzPts val="2300"/>
              <a:buChar char="○"/>
            </a:pPr>
            <a:r>
              <a:rPr lang="en"/>
              <a:t>sortBy()</a:t>
            </a:r>
            <a:endParaRPr/>
          </a:p>
          <a:p>
            <a:pPr indent="-374650" lvl="1" marL="914400" rtl="0" algn="l">
              <a:spcBef>
                <a:spcPts val="0"/>
              </a:spcBef>
              <a:spcAft>
                <a:spcPts val="0"/>
              </a:spcAft>
              <a:buSzPts val="2300"/>
              <a:buChar char="○"/>
            </a:pPr>
            <a:r>
              <a:rPr lang="en"/>
              <a:t>sortByKey()</a:t>
            </a:r>
            <a:endParaRPr/>
          </a:p>
          <a:p>
            <a:pPr indent="-374650" lvl="1" marL="914400" rtl="0" algn="l">
              <a:spcBef>
                <a:spcPts val="0"/>
              </a:spcBef>
              <a:spcAft>
                <a:spcPts val="0"/>
              </a:spcAft>
              <a:buSzPts val="2300"/>
              <a:buChar char="○"/>
            </a:pPr>
            <a:r>
              <a:rPr lang="en"/>
              <a:t>reduceByKey()</a:t>
            </a:r>
            <a:endParaRPr/>
          </a:p>
          <a:p>
            <a:pPr indent="0" lvl="0" marL="91440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Remember dask?</a:t>
            </a:r>
            <a:endParaRPr/>
          </a:p>
        </p:txBody>
      </p:sp>
      <p:sp>
        <p:nvSpPr>
          <p:cNvPr id="88" name="Google Shape;88;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latin typeface="Consolas"/>
                <a:ea typeface="Consolas"/>
                <a:cs typeface="Consolas"/>
                <a:sym typeface="Consolas"/>
              </a:rPr>
              <a:t>df.DepDelay.max().compute()</a:t>
            </a:r>
            <a:endParaRPr>
              <a:latin typeface="Consolas"/>
              <a:ea typeface="Consolas"/>
              <a:cs typeface="Consolas"/>
              <a:sym typeface="Consolas"/>
            </a:endParaRPr>
          </a:p>
        </p:txBody>
      </p:sp>
      <p:pic>
        <p:nvPicPr>
          <p:cNvPr id="89" name="Google Shape;89;p20"/>
          <p:cNvPicPr preferRelativeResize="0"/>
          <p:nvPr/>
        </p:nvPicPr>
        <p:blipFill>
          <a:blip r:embed="rId3">
            <a:alphaModFix/>
          </a:blip>
          <a:stretch>
            <a:fillRect/>
          </a:stretch>
        </p:blipFill>
        <p:spPr>
          <a:xfrm>
            <a:off x="2119150" y="1667178"/>
            <a:ext cx="6966298" cy="34763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65"/>
          <p:cNvSpPr txBox="1"/>
          <p:nvPr>
            <p:ph type="title"/>
          </p:nvPr>
        </p:nvSpPr>
        <p:spPr>
          <a:xfrm>
            <a:off x="628650" y="184393"/>
            <a:ext cx="7886700" cy="562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PairRDDs: sortBy()</a:t>
            </a:r>
            <a:endParaRPr/>
          </a:p>
        </p:txBody>
      </p:sp>
      <p:sp>
        <p:nvSpPr>
          <p:cNvPr id="376" name="Google Shape;376;p65"/>
          <p:cNvSpPr txBox="1"/>
          <p:nvPr>
            <p:ph idx="1" type="body"/>
          </p:nvPr>
        </p:nvSpPr>
        <p:spPr>
          <a:xfrm>
            <a:off x="628650" y="894523"/>
            <a:ext cx="7886700" cy="3549900"/>
          </a:xfrm>
          <a:prstGeom prst="rect">
            <a:avLst/>
          </a:prstGeom>
        </p:spPr>
        <p:txBody>
          <a:bodyPr anchorCtr="0" anchor="t" bIns="34275" lIns="68575" spcFirstLastPara="1" rIns="68575" wrap="square" tIns="34275">
            <a:normAutofit lnSpcReduction="20000"/>
          </a:bodyPr>
          <a:lstStyle/>
          <a:p>
            <a:pPr indent="-400050" lvl="0" marL="457200" rtl="0" algn="l">
              <a:lnSpc>
                <a:spcPct val="115000"/>
              </a:lnSpc>
              <a:spcBef>
                <a:spcPts val="0"/>
              </a:spcBef>
              <a:spcAft>
                <a:spcPts val="0"/>
              </a:spcAft>
              <a:buSzPts val="2700"/>
              <a:buChar char="●"/>
            </a:pPr>
            <a:r>
              <a:rPr lang="en"/>
              <a:t>like the Python sorted() using a key= function</a:t>
            </a:r>
            <a:endParaRPr/>
          </a:p>
          <a:p>
            <a:pPr indent="-400050" lvl="0" marL="457200" rtl="0" algn="l">
              <a:lnSpc>
                <a:spcPct val="115000"/>
              </a:lnSpc>
              <a:spcBef>
                <a:spcPts val="0"/>
              </a:spcBef>
              <a:spcAft>
                <a:spcPts val="0"/>
              </a:spcAft>
              <a:buSzPts val="2700"/>
              <a:buChar char="●"/>
            </a:pPr>
            <a:r>
              <a:rPr lang="en"/>
              <a:t>example:</a:t>
            </a:r>
            <a:endParaRPr/>
          </a:p>
          <a:p>
            <a:pPr indent="0" lvl="0" marL="457200" rtl="0" algn="l">
              <a:lnSpc>
                <a:spcPct val="115000"/>
              </a:lnSpc>
              <a:spcBef>
                <a:spcPts val="1200"/>
              </a:spcBef>
              <a:spcAft>
                <a:spcPts val="0"/>
              </a:spcAft>
              <a:buNone/>
            </a:pPr>
            <a:br>
              <a:rPr lang="en"/>
            </a:br>
            <a:r>
              <a:rPr lang="en" sz="1800">
                <a:latin typeface="Consolas"/>
                <a:ea typeface="Consolas"/>
                <a:cs typeface="Consolas"/>
                <a:sym typeface="Consolas"/>
              </a:rPr>
              <a:t>word_counts_sorted = word_count3.sortBy(lambda x: x[1],</a:t>
            </a:r>
            <a:br>
              <a:rPr lang="en" sz="1800">
                <a:latin typeface="Consolas"/>
                <a:ea typeface="Consolas"/>
                <a:cs typeface="Consolas"/>
                <a:sym typeface="Consolas"/>
              </a:rPr>
            </a:br>
            <a:r>
              <a:rPr lang="en" sz="1800">
                <a:latin typeface="Consolas"/>
                <a:ea typeface="Consolas"/>
                <a:cs typeface="Consolas"/>
                <a:sym typeface="Consolas"/>
              </a:rPr>
              <a:t>      ascending = False)</a:t>
            </a:r>
            <a:endParaRPr sz="1800">
              <a:latin typeface="Consolas"/>
              <a:ea typeface="Consolas"/>
              <a:cs typeface="Consolas"/>
              <a:sym typeface="Consolas"/>
            </a:endParaRPr>
          </a:p>
          <a:p>
            <a:pPr indent="0" lvl="0" marL="457200" rtl="0" algn="l">
              <a:lnSpc>
                <a:spcPct val="115000"/>
              </a:lnSpc>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6"/>
          <p:cNvSpPr txBox="1"/>
          <p:nvPr>
            <p:ph type="title"/>
          </p:nvPr>
        </p:nvSpPr>
        <p:spPr>
          <a:xfrm>
            <a:off x="628650" y="184393"/>
            <a:ext cx="7886700" cy="562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PairRDDs: sortByKey()</a:t>
            </a:r>
            <a:endParaRPr/>
          </a:p>
        </p:txBody>
      </p:sp>
      <p:sp>
        <p:nvSpPr>
          <p:cNvPr id="382" name="Google Shape;382;p66"/>
          <p:cNvSpPr txBox="1"/>
          <p:nvPr>
            <p:ph idx="1" type="body"/>
          </p:nvPr>
        </p:nvSpPr>
        <p:spPr>
          <a:xfrm>
            <a:off x="628650" y="894523"/>
            <a:ext cx="7886700" cy="3549900"/>
          </a:xfrm>
          <a:prstGeom prst="rect">
            <a:avLst/>
          </a:prstGeom>
        </p:spPr>
        <p:txBody>
          <a:bodyPr anchorCtr="0" anchor="t" bIns="34275" lIns="68575" spcFirstLastPara="1" rIns="68575" wrap="square" tIns="34275">
            <a:normAutofit/>
          </a:bodyPr>
          <a:lstStyle/>
          <a:p>
            <a:pPr indent="-400050" lvl="0" marL="457200" rtl="0" algn="l">
              <a:spcBef>
                <a:spcPts val="800"/>
              </a:spcBef>
              <a:spcAft>
                <a:spcPts val="0"/>
              </a:spcAft>
              <a:buSzPts val="2700"/>
              <a:buChar char="●"/>
            </a:pPr>
            <a:r>
              <a:rPr lang="en"/>
              <a:t>sorts key-value pairs by keys </a:t>
            </a:r>
            <a:r>
              <a:rPr i="1" lang="en"/>
              <a:t>alphabetically</a:t>
            </a:r>
            <a:endParaRPr i="1"/>
          </a:p>
          <a:p>
            <a:pPr indent="-400050" lvl="0" marL="457200" rtl="0" algn="l">
              <a:spcBef>
                <a:spcPts val="0"/>
              </a:spcBef>
              <a:spcAft>
                <a:spcPts val="0"/>
              </a:spcAft>
              <a:buSzPts val="2700"/>
              <a:buChar char="●"/>
            </a:pPr>
            <a:r>
              <a:rPr lang="en"/>
              <a:t>example:</a:t>
            </a:r>
            <a:br>
              <a:rPr lang="en"/>
            </a:br>
            <a:endParaRPr/>
          </a:p>
          <a:p>
            <a:pPr indent="0" lvl="0" marL="0" rtl="0" algn="l">
              <a:lnSpc>
                <a:spcPct val="115000"/>
              </a:lnSpc>
              <a:spcBef>
                <a:spcPts val="1200"/>
              </a:spcBef>
              <a:spcAft>
                <a:spcPts val="0"/>
              </a:spcAft>
              <a:buNone/>
            </a:pPr>
            <a:r>
              <a:rPr lang="en" sz="1800">
                <a:latin typeface="Consolas"/>
                <a:ea typeface="Consolas"/>
                <a:cs typeface="Consolas"/>
                <a:sym typeface="Consolas"/>
              </a:rPr>
              <a:t>word_counts_sorted = word_counts.sortByKey()</a:t>
            </a:r>
            <a:endParaRPr sz="1800">
              <a:latin typeface="Consolas"/>
              <a:ea typeface="Consolas"/>
              <a:cs typeface="Consolas"/>
              <a:sym typeface="Consolas"/>
            </a:endParaRPr>
          </a:p>
          <a:p>
            <a:pPr indent="0" lvl="0" marL="457200" rtl="0" algn="l">
              <a:spcBef>
                <a:spcPts val="1200"/>
              </a:spcBef>
              <a:spcAft>
                <a:spcPts val="120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67"/>
          <p:cNvSpPr txBox="1"/>
          <p:nvPr>
            <p:ph type="title"/>
          </p:nvPr>
        </p:nvSpPr>
        <p:spPr>
          <a:xfrm>
            <a:off x="628650" y="184393"/>
            <a:ext cx="7886700" cy="562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PairRDDs: reduceByKey()</a:t>
            </a:r>
            <a:endParaRPr/>
          </a:p>
        </p:txBody>
      </p:sp>
      <p:sp>
        <p:nvSpPr>
          <p:cNvPr id="388" name="Google Shape;388;p67"/>
          <p:cNvSpPr txBox="1"/>
          <p:nvPr>
            <p:ph idx="1" type="body"/>
          </p:nvPr>
        </p:nvSpPr>
        <p:spPr>
          <a:xfrm>
            <a:off x="628650" y="894523"/>
            <a:ext cx="7886700" cy="3549900"/>
          </a:xfrm>
          <a:prstGeom prst="rect">
            <a:avLst/>
          </a:prstGeom>
        </p:spPr>
        <p:txBody>
          <a:bodyPr anchorCtr="0" anchor="t" bIns="34275" lIns="68575" spcFirstLastPara="1" rIns="68575" wrap="square" tIns="34275">
            <a:normAutofit fontScale="92500" lnSpcReduction="20000"/>
          </a:bodyPr>
          <a:lstStyle/>
          <a:p>
            <a:pPr indent="-387191" lvl="0" marL="457200" rtl="0" algn="l">
              <a:lnSpc>
                <a:spcPct val="115000"/>
              </a:lnSpc>
              <a:spcBef>
                <a:spcPts val="0"/>
              </a:spcBef>
              <a:spcAft>
                <a:spcPts val="0"/>
              </a:spcAft>
              <a:buSzPct val="100000"/>
              <a:buChar char="●"/>
            </a:pPr>
            <a:r>
              <a:rPr lang="en"/>
              <a:t>takes a function that operates on the values of two elements with the same key and returns a new RDD</a:t>
            </a:r>
            <a:endParaRPr/>
          </a:p>
          <a:p>
            <a:pPr indent="-387191" lvl="0" marL="457200" rtl="0" algn="l">
              <a:lnSpc>
                <a:spcPct val="115000"/>
              </a:lnSpc>
              <a:spcBef>
                <a:spcPts val="0"/>
              </a:spcBef>
              <a:spcAft>
                <a:spcPts val="0"/>
              </a:spcAft>
              <a:buSzPct val="100000"/>
              <a:buChar char="●"/>
            </a:pPr>
            <a:r>
              <a:rPr lang="en"/>
              <a:t>example:</a:t>
            </a:r>
            <a:br>
              <a:rPr lang="en"/>
            </a:br>
            <a:endParaRPr/>
          </a:p>
          <a:p>
            <a:pPr indent="0" lvl="0" marL="0" rtl="0" algn="l">
              <a:lnSpc>
                <a:spcPct val="115000"/>
              </a:lnSpc>
              <a:spcBef>
                <a:spcPts val="1200"/>
              </a:spcBef>
              <a:spcAft>
                <a:spcPts val="0"/>
              </a:spcAft>
              <a:buNone/>
            </a:pPr>
            <a:r>
              <a:rPr lang="en" sz="1800">
                <a:latin typeface="Consolas"/>
                <a:ea typeface="Consolas"/>
                <a:cs typeface="Consolas"/>
                <a:sym typeface="Consolas"/>
              </a:rPr>
              <a:t>sumRDD = rdd.reduceByKey(lambda accumulator, value: accumulator + value)</a:t>
            </a:r>
            <a:endParaRPr sz="1800">
              <a:latin typeface="Consolas"/>
              <a:ea typeface="Consolas"/>
              <a:cs typeface="Consolas"/>
              <a:sym typeface="Consolas"/>
            </a:endParaRPr>
          </a:p>
          <a:p>
            <a:pPr indent="0" lvl="0" marL="0" rtl="0" algn="l">
              <a:lnSpc>
                <a:spcPct val="115000"/>
              </a:lnSpc>
              <a:spcBef>
                <a:spcPts val="1200"/>
              </a:spcBef>
              <a:spcAft>
                <a:spcPts val="0"/>
              </a:spcAft>
              <a:buNone/>
            </a:pPr>
            <a:r>
              <a:t/>
            </a:r>
            <a:endParaRPr sz="1800">
              <a:latin typeface="Consolas"/>
              <a:ea typeface="Consolas"/>
              <a:cs typeface="Consolas"/>
              <a:sym typeface="Consolas"/>
            </a:endParaRPr>
          </a:p>
          <a:p>
            <a:pPr indent="0" lvl="0" marL="457200" rtl="0" algn="l">
              <a:lnSpc>
                <a:spcPct val="115000"/>
              </a:lnSpc>
              <a:spcBef>
                <a:spcPts val="1200"/>
              </a:spcBef>
              <a:spcAft>
                <a:spcPts val="120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68"/>
          <p:cNvSpPr txBox="1"/>
          <p:nvPr>
            <p:ph type="title"/>
          </p:nvPr>
        </p:nvSpPr>
        <p:spPr>
          <a:xfrm>
            <a:off x="628650" y="184393"/>
            <a:ext cx="7886700" cy="562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a:t>Word count example</a:t>
            </a:r>
            <a:endParaRPr/>
          </a:p>
        </p:txBody>
      </p:sp>
      <p:sp>
        <p:nvSpPr>
          <p:cNvPr id="394" name="Google Shape;394;p68"/>
          <p:cNvSpPr txBox="1"/>
          <p:nvPr>
            <p:ph idx="1" type="body"/>
          </p:nvPr>
        </p:nvSpPr>
        <p:spPr>
          <a:xfrm>
            <a:off x="628650" y="894523"/>
            <a:ext cx="7886700" cy="35499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Clr>
                <a:schemeClr val="dk1"/>
              </a:buClr>
              <a:buSzPts val="1100"/>
              <a:buFont typeface="Arial"/>
              <a:buNone/>
            </a:pPr>
            <a:r>
              <a:rPr lang="en" sz="1400">
                <a:latin typeface="Consolas"/>
                <a:ea typeface="Consolas"/>
                <a:cs typeface="Consolas"/>
                <a:sym typeface="Consolas"/>
              </a:rPr>
              <a:t>input_file = sc.textFile("data/totc.txt")</a:t>
            </a:r>
            <a:endParaRPr sz="1400">
              <a:latin typeface="Consolas"/>
              <a:ea typeface="Consolas"/>
              <a:cs typeface="Consolas"/>
              <a:sym typeface="Consolas"/>
            </a:endParaRPr>
          </a:p>
          <a:p>
            <a:pPr indent="0" lvl="0" marL="0" rtl="0" algn="l">
              <a:spcBef>
                <a:spcPts val="1200"/>
              </a:spcBef>
              <a:spcAft>
                <a:spcPts val="0"/>
              </a:spcAft>
              <a:buClr>
                <a:schemeClr val="dk1"/>
              </a:buClr>
              <a:buSzPts val="1100"/>
              <a:buFont typeface="Arial"/>
              <a:buNone/>
            </a:pPr>
            <a:r>
              <a:t/>
            </a:r>
            <a:endParaRPr sz="1400">
              <a:latin typeface="Consolas"/>
              <a:ea typeface="Consolas"/>
              <a:cs typeface="Consolas"/>
              <a:sym typeface="Consolas"/>
            </a:endParaRPr>
          </a:p>
          <a:p>
            <a:pPr indent="0" lvl="0" marL="0" rtl="0" algn="l">
              <a:spcBef>
                <a:spcPts val="1200"/>
              </a:spcBef>
              <a:spcAft>
                <a:spcPts val="0"/>
              </a:spcAft>
              <a:buClr>
                <a:schemeClr val="dk1"/>
              </a:buClr>
              <a:buSzPts val="1100"/>
              <a:buFont typeface="Arial"/>
              <a:buNone/>
            </a:pPr>
            <a:r>
              <a:rPr lang="en" sz="1400">
                <a:latin typeface="Consolas"/>
                <a:ea typeface="Consolas"/>
                <a:cs typeface="Consolas"/>
                <a:sym typeface="Consolas"/>
              </a:rPr>
              <a:t>word_count1 = input_file.flatMap(lambda line: line.split())</a:t>
            </a:r>
            <a:endParaRPr sz="1400">
              <a:latin typeface="Consolas"/>
              <a:ea typeface="Consolas"/>
              <a:cs typeface="Consolas"/>
              <a:sym typeface="Consolas"/>
            </a:endParaRPr>
          </a:p>
          <a:p>
            <a:pPr indent="0" lvl="0" marL="0" rtl="0" algn="l">
              <a:spcBef>
                <a:spcPts val="1200"/>
              </a:spcBef>
              <a:spcAft>
                <a:spcPts val="0"/>
              </a:spcAft>
              <a:buClr>
                <a:schemeClr val="dk1"/>
              </a:buClr>
              <a:buSzPts val="1100"/>
              <a:buFont typeface="Arial"/>
              <a:buNone/>
            </a:pPr>
            <a:r>
              <a:rPr lang="en" sz="1400">
                <a:latin typeface="Consolas"/>
                <a:ea typeface="Consolas"/>
                <a:cs typeface="Consolas"/>
                <a:sym typeface="Consolas"/>
              </a:rPr>
              <a:t>word_count2 = word_count1.map(lambda word: (word, 1))</a:t>
            </a:r>
            <a:endParaRPr sz="1400">
              <a:latin typeface="Consolas"/>
              <a:ea typeface="Consolas"/>
              <a:cs typeface="Consolas"/>
              <a:sym typeface="Consolas"/>
            </a:endParaRPr>
          </a:p>
          <a:p>
            <a:pPr indent="0" lvl="0" marL="0" rtl="0" algn="l">
              <a:spcBef>
                <a:spcPts val="1200"/>
              </a:spcBef>
              <a:spcAft>
                <a:spcPts val="0"/>
              </a:spcAft>
              <a:buClr>
                <a:schemeClr val="dk1"/>
              </a:buClr>
              <a:buSzPts val="1100"/>
              <a:buFont typeface="Arial"/>
              <a:buNone/>
            </a:pPr>
            <a:r>
              <a:rPr lang="en" sz="1400">
                <a:latin typeface="Consolas"/>
                <a:ea typeface="Consolas"/>
                <a:cs typeface="Consolas"/>
                <a:sym typeface="Consolas"/>
              </a:rPr>
              <a:t>word_count3 = word_count2.reduceByKey(lambda a, b: a + b)</a:t>
            </a:r>
            <a:endParaRPr sz="1400">
              <a:latin typeface="Consolas"/>
              <a:ea typeface="Consolas"/>
              <a:cs typeface="Consolas"/>
              <a:sym typeface="Consolas"/>
            </a:endParaRPr>
          </a:p>
          <a:p>
            <a:pPr indent="0" lvl="0" marL="0" rtl="0" algn="l">
              <a:spcBef>
                <a:spcPts val="1200"/>
              </a:spcBef>
              <a:spcAft>
                <a:spcPts val="0"/>
              </a:spcAft>
              <a:buClr>
                <a:schemeClr val="dk1"/>
              </a:buClr>
              <a:buSzPts val="1100"/>
              <a:buFont typeface="Arial"/>
              <a:buNone/>
            </a:pPr>
            <a:r>
              <a:t/>
            </a:r>
            <a:endParaRPr sz="1400">
              <a:latin typeface="Consolas"/>
              <a:ea typeface="Consolas"/>
              <a:cs typeface="Consolas"/>
              <a:sym typeface="Consolas"/>
            </a:endParaRPr>
          </a:p>
          <a:p>
            <a:pPr indent="0" lvl="0" marL="0" rtl="0" algn="l">
              <a:spcBef>
                <a:spcPts val="1200"/>
              </a:spcBef>
              <a:spcAft>
                <a:spcPts val="0"/>
              </a:spcAft>
              <a:buClr>
                <a:schemeClr val="dk1"/>
              </a:buClr>
              <a:buSzPts val="1100"/>
              <a:buFont typeface="Arial"/>
              <a:buNone/>
            </a:pPr>
            <a:r>
              <a:rPr lang="en" sz="1400">
                <a:latin typeface="Consolas"/>
                <a:ea typeface="Consolas"/>
                <a:cs typeface="Consolas"/>
                <a:sym typeface="Consolas"/>
              </a:rPr>
              <a:t>word_counts_sorted = word_count3.sortBy(lambda x: x[1], ascending = False)</a:t>
            </a:r>
            <a:endParaRPr sz="1400">
              <a:latin typeface="Consolas"/>
              <a:ea typeface="Consolas"/>
              <a:cs typeface="Consolas"/>
              <a:sym typeface="Consolas"/>
            </a:endParaRPr>
          </a:p>
          <a:p>
            <a:pPr indent="0" lvl="0" marL="0" rtl="0" algn="l">
              <a:spcBef>
                <a:spcPts val="1200"/>
              </a:spcBef>
              <a:spcAft>
                <a:spcPts val="0"/>
              </a:spcAft>
              <a:buClr>
                <a:schemeClr val="dk1"/>
              </a:buClr>
              <a:buSzPts val="1100"/>
              <a:buFont typeface="Arial"/>
              <a:buNone/>
            </a:pPr>
            <a:r>
              <a:t/>
            </a:r>
            <a:endParaRPr sz="1400">
              <a:latin typeface="Consolas"/>
              <a:ea typeface="Consolas"/>
              <a:cs typeface="Consolas"/>
              <a:sym typeface="Consolas"/>
            </a:endParaRPr>
          </a:p>
          <a:p>
            <a:pPr indent="0" lvl="0" marL="0" rtl="0" algn="l">
              <a:spcBef>
                <a:spcPts val="1200"/>
              </a:spcBef>
              <a:spcAft>
                <a:spcPts val="0"/>
              </a:spcAft>
              <a:buClr>
                <a:schemeClr val="dk1"/>
              </a:buClr>
              <a:buSzPts val="1100"/>
              <a:buFont typeface="Arial"/>
              <a:buNone/>
            </a:pPr>
            <a:r>
              <a:rPr lang="en" sz="1400">
                <a:latin typeface="Consolas"/>
                <a:ea typeface="Consolas"/>
                <a:cs typeface="Consolas"/>
                <a:sym typeface="Consolas"/>
              </a:rPr>
              <a:t>word_counts_sorted.take(10)</a:t>
            </a:r>
            <a:endParaRPr sz="1400">
              <a:latin typeface="Consolas"/>
              <a:ea typeface="Consolas"/>
              <a:cs typeface="Consolas"/>
              <a:sym typeface="Consolas"/>
            </a:endParaRPr>
          </a:p>
          <a:p>
            <a:pPr indent="0" lvl="0" marL="0" rtl="0" algn="l">
              <a:spcBef>
                <a:spcPts val="1200"/>
              </a:spcBef>
              <a:spcAft>
                <a:spcPts val="1200"/>
              </a:spcAft>
              <a:buNone/>
            </a:pPr>
            <a:r>
              <a:t/>
            </a:r>
            <a:endParaRPr sz="1400">
              <a:latin typeface="Consolas"/>
              <a:ea typeface="Consolas"/>
              <a:cs typeface="Consolas"/>
              <a:sym typeface="Consola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9"/>
          <p:cNvSpPr txBox="1"/>
          <p:nvPr>
            <p:ph type="title"/>
          </p:nvPr>
        </p:nvSpPr>
        <p:spPr>
          <a:xfrm>
            <a:off x="628650" y="184393"/>
            <a:ext cx="7886700" cy="5625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400" name="Google Shape;400;p69"/>
          <p:cNvSpPr txBox="1"/>
          <p:nvPr>
            <p:ph idx="1" type="body"/>
          </p:nvPr>
        </p:nvSpPr>
        <p:spPr>
          <a:xfrm>
            <a:off x="628650" y="894523"/>
            <a:ext cx="7886700" cy="3549900"/>
          </a:xfrm>
          <a:prstGeom prst="rect">
            <a:avLst/>
          </a:prstGeom>
        </p:spPr>
        <p:txBody>
          <a:bodyPr anchorCtr="0" anchor="t" bIns="34275" lIns="68575" spcFirstLastPara="1" rIns="68575" wrap="square" tIns="34275">
            <a:normAutofit/>
          </a:bodyPr>
          <a:lstStyle/>
          <a:p>
            <a:pPr indent="0" lvl="0" marL="0" rtl="0" algn="l">
              <a:spcBef>
                <a:spcPts val="800"/>
              </a:spcBef>
              <a:spcAft>
                <a:spcPts val="1200"/>
              </a:spcAft>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70"/>
          <p:cNvSpPr txBox="1"/>
          <p:nvPr>
            <p:ph type="title"/>
          </p:nvPr>
        </p:nvSpPr>
        <p:spPr>
          <a:xfrm>
            <a:off x="623888" y="1087244"/>
            <a:ext cx="7886700" cy="3094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Spark DataFrames</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9" name="Shape 409"/>
        <p:cNvGrpSpPr/>
        <p:nvPr/>
      </p:nvGrpSpPr>
      <p:grpSpPr>
        <a:xfrm>
          <a:off x="0" y="0"/>
          <a:ext cx="0" cy="0"/>
          <a:chOff x="0" y="0"/>
          <a:chExt cx="0" cy="0"/>
        </a:xfrm>
      </p:grpSpPr>
      <p:sp>
        <p:nvSpPr>
          <p:cNvPr id="410" name="Google Shape;410;p71"/>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300">
                <a:latin typeface="Verdana"/>
                <a:ea typeface="Verdana"/>
                <a:cs typeface="Verdana"/>
                <a:sym typeface="Verdana"/>
              </a:rPr>
              <a:t>Overview</a:t>
            </a:r>
            <a:endParaRPr sz="3300">
              <a:latin typeface="Verdana"/>
              <a:ea typeface="Verdana"/>
              <a:cs typeface="Verdana"/>
              <a:sym typeface="Verdana"/>
            </a:endParaRPr>
          </a:p>
        </p:txBody>
      </p:sp>
      <p:sp>
        <p:nvSpPr>
          <p:cNvPr id="411" name="Google Shape;411;p71"/>
          <p:cNvSpPr txBox="1"/>
          <p:nvPr>
            <p:ph idx="1" type="body"/>
          </p:nvPr>
        </p:nvSpPr>
        <p:spPr>
          <a:xfrm>
            <a:off x="311700" y="856625"/>
            <a:ext cx="8520600" cy="3416400"/>
          </a:xfrm>
          <a:prstGeom prst="rect">
            <a:avLst/>
          </a:prstGeom>
        </p:spPr>
        <p:txBody>
          <a:bodyPr anchorCtr="0" anchor="t" bIns="91425" lIns="91425" spcFirstLastPara="1" rIns="91425" wrap="square" tIns="91425">
            <a:normAutofit/>
          </a:bodyPr>
          <a:lstStyle/>
          <a:p>
            <a:pPr indent="0" lvl="0" marL="444500" marR="0" rtl="0" algn="l">
              <a:lnSpc>
                <a:spcPct val="100000"/>
              </a:lnSpc>
              <a:spcBef>
                <a:spcPts val="0"/>
              </a:spcBef>
              <a:spcAft>
                <a:spcPts val="0"/>
              </a:spcAft>
              <a:buNone/>
            </a:pPr>
            <a:r>
              <a:t/>
            </a:r>
            <a:endParaRPr sz="2700">
              <a:solidFill>
                <a:schemeClr val="dk1"/>
              </a:solidFill>
              <a:latin typeface="Verdana"/>
              <a:ea typeface="Verdana"/>
              <a:cs typeface="Verdana"/>
              <a:sym typeface="Verdana"/>
            </a:endParaRPr>
          </a:p>
          <a:p>
            <a:pPr indent="-267284" lvl="0" marL="195578" marR="0" rtl="0" algn="l">
              <a:lnSpc>
                <a:spcPct val="100000"/>
              </a:lnSpc>
              <a:spcBef>
                <a:spcPts val="0"/>
              </a:spcBef>
              <a:spcAft>
                <a:spcPts val="0"/>
              </a:spcAft>
              <a:buClr>
                <a:srgbClr val="000000"/>
              </a:buClr>
              <a:buSzPts val="2700"/>
              <a:buFont typeface="Verdana"/>
              <a:buChar char="●"/>
            </a:pPr>
            <a:r>
              <a:rPr lang="en" sz="2700">
                <a:solidFill>
                  <a:schemeClr val="dk1"/>
                </a:solidFill>
                <a:latin typeface="Verdana"/>
                <a:ea typeface="Verdana"/>
                <a:cs typeface="Verdana"/>
                <a:sym typeface="Verdana"/>
              </a:rPr>
              <a:t>Spark DataFrames</a:t>
            </a:r>
            <a:endParaRPr sz="2700">
              <a:solidFill>
                <a:schemeClr val="dk1"/>
              </a:solidFill>
              <a:latin typeface="Verdana"/>
              <a:ea typeface="Verdana"/>
              <a:cs typeface="Verdana"/>
              <a:sym typeface="Verdana"/>
            </a:endParaRPr>
          </a:p>
          <a:p>
            <a:pPr indent="-495936" lvl="1" marL="889000" marR="0" rtl="0" algn="l">
              <a:lnSpc>
                <a:spcPct val="100000"/>
              </a:lnSpc>
              <a:spcBef>
                <a:spcPts val="0"/>
              </a:spcBef>
              <a:spcAft>
                <a:spcPts val="0"/>
              </a:spcAft>
              <a:buClr>
                <a:schemeClr val="dk1"/>
              </a:buClr>
              <a:buSzPts val="2700"/>
              <a:buFont typeface="Verdana"/>
              <a:buChar char="○"/>
            </a:pPr>
            <a:r>
              <a:rPr lang="en" sz="2700">
                <a:solidFill>
                  <a:schemeClr val="dk1"/>
                </a:solidFill>
                <a:latin typeface="Verdana"/>
                <a:ea typeface="Verdana"/>
                <a:cs typeface="Verdana"/>
                <a:sym typeface="Verdana"/>
              </a:rPr>
              <a:t>Creation</a:t>
            </a:r>
            <a:endParaRPr sz="2700">
              <a:solidFill>
                <a:schemeClr val="dk1"/>
              </a:solidFill>
              <a:latin typeface="Verdana"/>
              <a:ea typeface="Verdana"/>
              <a:cs typeface="Verdana"/>
              <a:sym typeface="Verdana"/>
            </a:endParaRPr>
          </a:p>
          <a:p>
            <a:pPr indent="-495936" lvl="1" marL="889000" marR="0" rtl="0" algn="l">
              <a:lnSpc>
                <a:spcPct val="100000"/>
              </a:lnSpc>
              <a:spcBef>
                <a:spcPts val="0"/>
              </a:spcBef>
              <a:spcAft>
                <a:spcPts val="0"/>
              </a:spcAft>
              <a:buClr>
                <a:schemeClr val="dk1"/>
              </a:buClr>
              <a:buSzPts val="2700"/>
              <a:buFont typeface="Verdana"/>
              <a:buChar char="○"/>
            </a:pPr>
            <a:r>
              <a:rPr lang="en" sz="2700">
                <a:solidFill>
                  <a:schemeClr val="dk1"/>
                </a:solidFill>
                <a:latin typeface="Verdana"/>
                <a:ea typeface="Verdana"/>
                <a:cs typeface="Verdana"/>
                <a:sym typeface="Verdana"/>
              </a:rPr>
              <a:t>Schemas</a:t>
            </a:r>
            <a:endParaRPr sz="2700">
              <a:solidFill>
                <a:schemeClr val="dk1"/>
              </a:solidFill>
              <a:latin typeface="Verdana"/>
              <a:ea typeface="Verdana"/>
              <a:cs typeface="Verdana"/>
              <a:sym typeface="Verdana"/>
            </a:endParaRPr>
          </a:p>
          <a:p>
            <a:pPr indent="-495936" lvl="1" marL="889000" marR="0" rtl="0" algn="l">
              <a:lnSpc>
                <a:spcPct val="100000"/>
              </a:lnSpc>
              <a:spcBef>
                <a:spcPts val="0"/>
              </a:spcBef>
              <a:spcAft>
                <a:spcPts val="0"/>
              </a:spcAft>
              <a:buClr>
                <a:schemeClr val="dk1"/>
              </a:buClr>
              <a:buSzPts val="2700"/>
              <a:buFont typeface="Verdana"/>
              <a:buChar char="○"/>
            </a:pPr>
            <a:r>
              <a:rPr lang="en" sz="2700">
                <a:solidFill>
                  <a:schemeClr val="dk1"/>
                </a:solidFill>
                <a:latin typeface="Verdana"/>
                <a:ea typeface="Verdana"/>
                <a:cs typeface="Verdana"/>
                <a:sym typeface="Verdana"/>
              </a:rPr>
              <a:t>Column selection</a:t>
            </a:r>
            <a:endParaRPr sz="2700">
              <a:solidFill>
                <a:schemeClr val="dk1"/>
              </a:solidFill>
              <a:latin typeface="Verdana"/>
              <a:ea typeface="Verdana"/>
              <a:cs typeface="Verdana"/>
              <a:sym typeface="Verdana"/>
            </a:endParaRPr>
          </a:p>
          <a:p>
            <a:pPr indent="-495936" lvl="1" marL="889000" marR="0" rtl="0" algn="l">
              <a:lnSpc>
                <a:spcPct val="100000"/>
              </a:lnSpc>
              <a:spcBef>
                <a:spcPts val="0"/>
              </a:spcBef>
              <a:spcAft>
                <a:spcPts val="0"/>
              </a:spcAft>
              <a:buClr>
                <a:schemeClr val="dk1"/>
              </a:buClr>
              <a:buSzPts val="2700"/>
              <a:buFont typeface="Verdana"/>
              <a:buChar char="○"/>
            </a:pPr>
            <a:r>
              <a:rPr lang="en" sz="2700">
                <a:solidFill>
                  <a:schemeClr val="dk1"/>
                </a:solidFill>
                <a:latin typeface="Verdana"/>
                <a:ea typeface="Verdana"/>
                <a:cs typeface="Verdana"/>
                <a:sym typeface="Verdana"/>
              </a:rPr>
              <a:t>Sort filter, groupBy</a:t>
            </a:r>
            <a:endParaRPr sz="2700">
              <a:solidFill>
                <a:schemeClr val="dk1"/>
              </a:solidFill>
              <a:latin typeface="Verdana"/>
              <a:ea typeface="Verdana"/>
              <a:cs typeface="Verdana"/>
              <a:sym typeface="Verdana"/>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5" name="Shape 415"/>
        <p:cNvGrpSpPr/>
        <p:nvPr/>
      </p:nvGrpSpPr>
      <p:grpSpPr>
        <a:xfrm>
          <a:off x="0" y="0"/>
          <a:ext cx="0" cy="0"/>
          <a:chOff x="0" y="0"/>
          <a:chExt cx="0" cy="0"/>
        </a:xfrm>
      </p:grpSpPr>
      <p:sp>
        <p:nvSpPr>
          <p:cNvPr id="416" name="Google Shape;416;p72"/>
          <p:cNvSpPr txBox="1"/>
          <p:nvPr>
            <p:ph type="title"/>
          </p:nvPr>
        </p:nvSpPr>
        <p:spPr>
          <a:xfrm>
            <a:off x="285750" y="230419"/>
            <a:ext cx="8572500" cy="381600"/>
          </a:xfrm>
          <a:prstGeom prst="rect">
            <a:avLst/>
          </a:prstGeom>
          <a:noFill/>
          <a:ln>
            <a:noFill/>
          </a:ln>
        </p:spPr>
        <p:txBody>
          <a:bodyPr anchorCtr="0" anchor="t" bIns="32750" lIns="32750" spcFirstLastPara="1" rIns="32750" wrap="square" tIns="32750">
            <a:normAutofit fontScale="90000"/>
          </a:bodyPr>
          <a:lstStyle/>
          <a:p>
            <a:pPr indent="0" lvl="0" marL="0" marR="0" rtl="0" algn="l">
              <a:lnSpc>
                <a:spcPct val="80000"/>
              </a:lnSpc>
              <a:spcBef>
                <a:spcPts val="0"/>
              </a:spcBef>
              <a:spcAft>
                <a:spcPts val="0"/>
              </a:spcAft>
              <a:buClr>
                <a:schemeClr val="accent1"/>
              </a:buClr>
              <a:buSzPct val="100000"/>
              <a:buFont typeface="Arial"/>
              <a:buNone/>
            </a:pPr>
            <a:r>
              <a:rPr lang="en" sz="3100"/>
              <a:t>Spark APIs</a:t>
            </a:r>
            <a:endParaRPr/>
          </a:p>
        </p:txBody>
      </p:sp>
      <p:sp>
        <p:nvSpPr>
          <p:cNvPr id="417" name="Google Shape;417;p72"/>
          <p:cNvSpPr txBox="1"/>
          <p:nvPr>
            <p:ph idx="1" type="body"/>
          </p:nvPr>
        </p:nvSpPr>
        <p:spPr>
          <a:xfrm>
            <a:off x="285750" y="913209"/>
            <a:ext cx="8572500" cy="3221400"/>
          </a:xfrm>
          <a:prstGeom prst="rect">
            <a:avLst/>
          </a:prstGeom>
          <a:noFill/>
          <a:ln>
            <a:noFill/>
          </a:ln>
        </p:spPr>
        <p:txBody>
          <a:bodyPr anchorCtr="0" anchor="t" bIns="32750" lIns="32750" spcFirstLastPara="1" rIns="32750" wrap="square" tIns="32750">
            <a:normAutofit/>
          </a:bodyPr>
          <a:lstStyle/>
          <a:p>
            <a:pPr indent="-311150" lvl="0" marL="292100" rtl="0" algn="l">
              <a:lnSpc>
                <a:spcPct val="100000"/>
              </a:lnSpc>
              <a:spcBef>
                <a:spcPts val="0"/>
              </a:spcBef>
              <a:spcAft>
                <a:spcPts val="0"/>
              </a:spcAft>
              <a:buClr>
                <a:schemeClr val="dk1"/>
              </a:buClr>
              <a:buSzPts val="2700"/>
              <a:buFont typeface="Verdana"/>
              <a:buChar char="●"/>
            </a:pPr>
            <a:r>
              <a:rPr i="0" lang="en" sz="2700" u="none" cap="none" strike="noStrike">
                <a:solidFill>
                  <a:schemeClr val="dk1"/>
                </a:solidFill>
                <a:latin typeface="Verdana"/>
                <a:ea typeface="Verdana"/>
                <a:cs typeface="Verdana"/>
                <a:sym typeface="Verdana"/>
              </a:rPr>
              <a:t>Three APIs:</a:t>
            </a:r>
            <a:endParaRPr sz="2700">
              <a:solidFill>
                <a:schemeClr val="dk1"/>
              </a:solidFill>
              <a:latin typeface="Verdana"/>
              <a:ea typeface="Verdana"/>
              <a:cs typeface="Verdana"/>
              <a:sym typeface="Verdana"/>
            </a:endParaRPr>
          </a:p>
          <a:p>
            <a:pPr indent="-311150" lvl="1" marL="571500" rtl="0" algn="l">
              <a:lnSpc>
                <a:spcPct val="100000"/>
              </a:lnSpc>
              <a:spcBef>
                <a:spcPts val="0"/>
              </a:spcBef>
              <a:spcAft>
                <a:spcPts val="0"/>
              </a:spcAft>
              <a:buClr>
                <a:schemeClr val="dk1"/>
              </a:buClr>
              <a:buSzPts val="2700"/>
              <a:buFont typeface="Verdana"/>
              <a:buChar char="○"/>
            </a:pPr>
            <a:r>
              <a:rPr i="0" lang="en" sz="2700" u="none" cap="none" strike="noStrike">
                <a:solidFill>
                  <a:schemeClr val="dk1"/>
                </a:solidFill>
                <a:latin typeface="Verdana"/>
                <a:ea typeface="Verdana"/>
                <a:cs typeface="Verdana"/>
                <a:sym typeface="Verdana"/>
              </a:rPr>
              <a:t>RDDs (last </a:t>
            </a:r>
            <a:r>
              <a:rPr lang="en" sz="2700">
                <a:solidFill>
                  <a:schemeClr val="dk1"/>
                </a:solidFill>
                <a:latin typeface="Verdana"/>
                <a:ea typeface="Verdana"/>
                <a:cs typeface="Verdana"/>
                <a:sym typeface="Verdana"/>
              </a:rPr>
              <a:t>class</a:t>
            </a:r>
            <a:r>
              <a:rPr i="0" lang="en" sz="2700" u="none" cap="none" strike="noStrike">
                <a:solidFill>
                  <a:schemeClr val="dk1"/>
                </a:solidFill>
                <a:latin typeface="Verdana"/>
                <a:ea typeface="Verdana"/>
                <a:cs typeface="Verdana"/>
                <a:sym typeface="Verdana"/>
              </a:rPr>
              <a:t>)</a:t>
            </a:r>
            <a:endParaRPr sz="2700">
              <a:solidFill>
                <a:schemeClr val="dk1"/>
              </a:solidFill>
              <a:latin typeface="Verdana"/>
              <a:ea typeface="Verdana"/>
              <a:cs typeface="Verdana"/>
              <a:sym typeface="Verdana"/>
            </a:endParaRPr>
          </a:p>
          <a:p>
            <a:pPr indent="-311150" lvl="1" marL="571500" rtl="0" algn="l">
              <a:lnSpc>
                <a:spcPct val="100000"/>
              </a:lnSpc>
              <a:spcBef>
                <a:spcPts val="0"/>
              </a:spcBef>
              <a:spcAft>
                <a:spcPts val="0"/>
              </a:spcAft>
              <a:buClr>
                <a:schemeClr val="dk1"/>
              </a:buClr>
              <a:buSzPts val="2700"/>
              <a:buFont typeface="Verdana"/>
              <a:buChar char="○"/>
            </a:pPr>
            <a:r>
              <a:rPr i="0" lang="en" sz="2700" u="none" cap="none" strike="noStrike">
                <a:solidFill>
                  <a:schemeClr val="dk1"/>
                </a:solidFill>
                <a:latin typeface="Verdana"/>
                <a:ea typeface="Verdana"/>
                <a:cs typeface="Verdana"/>
                <a:sym typeface="Verdana"/>
              </a:rPr>
              <a:t>DataSets</a:t>
            </a:r>
            <a:endParaRPr sz="2700">
              <a:solidFill>
                <a:schemeClr val="dk1"/>
              </a:solidFill>
              <a:latin typeface="Verdana"/>
              <a:ea typeface="Verdana"/>
              <a:cs typeface="Verdana"/>
              <a:sym typeface="Verdana"/>
            </a:endParaRPr>
          </a:p>
          <a:p>
            <a:pPr indent="-311150" lvl="1" marL="571500" rtl="0" algn="l">
              <a:lnSpc>
                <a:spcPct val="100000"/>
              </a:lnSpc>
              <a:spcBef>
                <a:spcPts val="0"/>
              </a:spcBef>
              <a:spcAft>
                <a:spcPts val="0"/>
              </a:spcAft>
              <a:buClr>
                <a:schemeClr val="dk1"/>
              </a:buClr>
              <a:buSzPts val="2700"/>
              <a:buFont typeface="Verdana"/>
              <a:buChar char="○"/>
            </a:pPr>
            <a:r>
              <a:rPr i="0" lang="en" sz="2700" u="none" cap="none" strike="noStrike">
                <a:solidFill>
                  <a:schemeClr val="dk1"/>
                </a:solidFill>
                <a:latin typeface="Verdana"/>
                <a:ea typeface="Verdana"/>
                <a:cs typeface="Verdana"/>
                <a:sym typeface="Verdana"/>
              </a:rPr>
              <a:t>DataFrames</a:t>
            </a:r>
            <a:endParaRPr sz="2700">
              <a:solidFill>
                <a:schemeClr val="dk1"/>
              </a:solidFill>
              <a:latin typeface="Verdana"/>
              <a:ea typeface="Verdana"/>
              <a:cs typeface="Verdana"/>
              <a:sym typeface="Verdana"/>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1" name="Shape 421"/>
        <p:cNvGrpSpPr/>
        <p:nvPr/>
      </p:nvGrpSpPr>
      <p:grpSpPr>
        <a:xfrm>
          <a:off x="0" y="0"/>
          <a:ext cx="0" cy="0"/>
          <a:chOff x="0" y="0"/>
          <a:chExt cx="0" cy="0"/>
        </a:xfrm>
      </p:grpSpPr>
      <p:sp>
        <p:nvSpPr>
          <p:cNvPr id="422" name="Google Shape;422;p73"/>
          <p:cNvSpPr txBox="1"/>
          <p:nvPr>
            <p:ph type="title"/>
          </p:nvPr>
        </p:nvSpPr>
        <p:spPr>
          <a:xfrm>
            <a:off x="285750" y="276969"/>
            <a:ext cx="8572500" cy="381600"/>
          </a:xfrm>
          <a:prstGeom prst="rect">
            <a:avLst/>
          </a:prstGeom>
          <a:noFill/>
          <a:ln>
            <a:noFill/>
          </a:ln>
        </p:spPr>
        <p:txBody>
          <a:bodyPr anchorCtr="0" anchor="t" bIns="32750" lIns="32750" spcFirstLastPara="1" rIns="32750" wrap="square" tIns="32750">
            <a:normAutofit fontScale="90000"/>
          </a:bodyPr>
          <a:lstStyle/>
          <a:p>
            <a:pPr indent="0" lvl="0" marL="0" marR="0" rtl="0" algn="l">
              <a:lnSpc>
                <a:spcPct val="80000"/>
              </a:lnSpc>
              <a:spcBef>
                <a:spcPts val="0"/>
              </a:spcBef>
              <a:spcAft>
                <a:spcPts val="0"/>
              </a:spcAft>
              <a:buClr>
                <a:schemeClr val="accent1"/>
              </a:buClr>
              <a:buSzPct val="93939"/>
              <a:buFont typeface="Arial"/>
              <a:buNone/>
            </a:pPr>
            <a:r>
              <a:rPr lang="en" sz="3300">
                <a:latin typeface="Verdana"/>
                <a:ea typeface="Verdana"/>
                <a:cs typeface="Verdana"/>
                <a:sym typeface="Verdana"/>
              </a:rPr>
              <a:t>Spark RDDs:</a:t>
            </a:r>
            <a:endParaRPr sz="3300">
              <a:latin typeface="Verdana"/>
              <a:ea typeface="Verdana"/>
              <a:cs typeface="Verdana"/>
              <a:sym typeface="Verdana"/>
            </a:endParaRPr>
          </a:p>
        </p:txBody>
      </p:sp>
      <p:sp>
        <p:nvSpPr>
          <p:cNvPr id="423" name="Google Shape;423;p73"/>
          <p:cNvSpPr txBox="1"/>
          <p:nvPr>
            <p:ph idx="1" type="body"/>
          </p:nvPr>
        </p:nvSpPr>
        <p:spPr>
          <a:xfrm>
            <a:off x="285750" y="837009"/>
            <a:ext cx="8572500" cy="3221400"/>
          </a:xfrm>
          <a:prstGeom prst="rect">
            <a:avLst/>
          </a:prstGeom>
          <a:noFill/>
          <a:ln>
            <a:noFill/>
          </a:ln>
        </p:spPr>
        <p:txBody>
          <a:bodyPr anchorCtr="0" anchor="t" bIns="32750" lIns="32750" spcFirstLastPara="1" rIns="32750" wrap="square" tIns="32750">
            <a:normAutofit fontScale="92500" lnSpcReduction="10000"/>
          </a:bodyPr>
          <a:lstStyle/>
          <a:p>
            <a:pPr indent="-298291" lvl="0" marL="292100" marR="0" rtl="0" algn="l">
              <a:lnSpc>
                <a:spcPct val="100000"/>
              </a:lnSpc>
              <a:spcBef>
                <a:spcPts val="0"/>
              </a:spcBef>
              <a:spcAft>
                <a:spcPts val="0"/>
              </a:spcAft>
              <a:buClr>
                <a:schemeClr val="dk1"/>
              </a:buClr>
              <a:buSzPct val="100000"/>
              <a:buFont typeface="Verdana"/>
              <a:buChar char="●"/>
            </a:pPr>
            <a:r>
              <a:rPr lang="en" sz="2700">
                <a:solidFill>
                  <a:schemeClr val="dk1"/>
                </a:solidFill>
                <a:latin typeface="Verdana"/>
                <a:ea typeface="Verdana"/>
                <a:cs typeface="Verdana"/>
                <a:sym typeface="Verdana"/>
              </a:rPr>
              <a:t>Resilient Distributed Datasets</a:t>
            </a:r>
            <a:endParaRPr sz="2700">
              <a:solidFill>
                <a:schemeClr val="dk1"/>
              </a:solidFill>
              <a:latin typeface="Verdana"/>
              <a:ea typeface="Verdana"/>
              <a:cs typeface="Verdana"/>
              <a:sym typeface="Verdana"/>
            </a:endParaRPr>
          </a:p>
          <a:p>
            <a:pPr indent="-298291" lvl="0" marL="292100" marR="0" rtl="0" algn="l">
              <a:lnSpc>
                <a:spcPct val="100000"/>
              </a:lnSpc>
              <a:spcBef>
                <a:spcPts val="0"/>
              </a:spcBef>
              <a:spcAft>
                <a:spcPts val="0"/>
              </a:spcAft>
              <a:buClr>
                <a:schemeClr val="dk1"/>
              </a:buClr>
              <a:buSzPct val="100000"/>
              <a:buFont typeface="Verdana"/>
              <a:buChar char="●"/>
            </a:pPr>
            <a:r>
              <a:rPr lang="en" sz="2700">
                <a:solidFill>
                  <a:schemeClr val="dk1"/>
                </a:solidFill>
                <a:latin typeface="Verdana"/>
                <a:ea typeface="Verdana"/>
                <a:cs typeface="Verdana"/>
                <a:sym typeface="Verdana"/>
              </a:rPr>
              <a:t>Low-level</a:t>
            </a:r>
            <a:endParaRPr sz="2700">
              <a:solidFill>
                <a:schemeClr val="dk1"/>
              </a:solidFill>
              <a:latin typeface="Verdana"/>
              <a:ea typeface="Verdana"/>
              <a:cs typeface="Verdana"/>
              <a:sym typeface="Verdana"/>
            </a:endParaRPr>
          </a:p>
          <a:p>
            <a:pPr indent="-298291" lvl="0" marL="292100" marR="0" rtl="0" algn="l">
              <a:lnSpc>
                <a:spcPct val="100000"/>
              </a:lnSpc>
              <a:spcBef>
                <a:spcPts val="0"/>
              </a:spcBef>
              <a:spcAft>
                <a:spcPts val="0"/>
              </a:spcAft>
              <a:buClr>
                <a:schemeClr val="dk1"/>
              </a:buClr>
              <a:buSzPct val="100000"/>
              <a:buFont typeface="Verdana"/>
              <a:buChar char="●"/>
            </a:pPr>
            <a:r>
              <a:rPr lang="en" sz="2700">
                <a:solidFill>
                  <a:schemeClr val="dk1"/>
                </a:solidFill>
                <a:latin typeface="Verdana"/>
                <a:ea typeface="Verdana"/>
                <a:cs typeface="Verdana"/>
                <a:sym typeface="Verdana"/>
              </a:rPr>
              <a:t>Support creation, transformations, and actions</a:t>
            </a:r>
            <a:endParaRPr sz="2700">
              <a:solidFill>
                <a:schemeClr val="dk1"/>
              </a:solidFill>
              <a:latin typeface="Verdana"/>
              <a:ea typeface="Verdana"/>
              <a:cs typeface="Verdana"/>
              <a:sym typeface="Verdana"/>
            </a:endParaRPr>
          </a:p>
          <a:p>
            <a:pPr indent="-298291" lvl="0" marL="292100" marR="0" rtl="0" algn="l">
              <a:lnSpc>
                <a:spcPct val="100000"/>
              </a:lnSpc>
              <a:spcBef>
                <a:spcPts val="0"/>
              </a:spcBef>
              <a:spcAft>
                <a:spcPts val="0"/>
              </a:spcAft>
              <a:buClr>
                <a:schemeClr val="dk1"/>
              </a:buClr>
              <a:buSzPct val="100000"/>
              <a:buFont typeface="Verdana"/>
              <a:buChar char="●"/>
            </a:pPr>
            <a:r>
              <a:rPr lang="en" sz="2700">
                <a:solidFill>
                  <a:schemeClr val="dk1"/>
                </a:solidFill>
                <a:latin typeface="Verdana"/>
                <a:ea typeface="Verdana"/>
                <a:cs typeface="Verdana"/>
                <a:sym typeface="Verdana"/>
              </a:rPr>
              <a:t>Creation: </a:t>
            </a:r>
            <a:endParaRPr sz="2700">
              <a:solidFill>
                <a:schemeClr val="dk1"/>
              </a:solidFill>
              <a:latin typeface="Verdana"/>
              <a:ea typeface="Verdana"/>
              <a:cs typeface="Verdana"/>
              <a:sym typeface="Verdana"/>
            </a:endParaRPr>
          </a:p>
          <a:p>
            <a:pPr indent="-361791" lvl="1" marL="571500" marR="0" rtl="0" algn="l">
              <a:lnSpc>
                <a:spcPct val="100000"/>
              </a:lnSpc>
              <a:spcBef>
                <a:spcPts val="0"/>
              </a:spcBef>
              <a:spcAft>
                <a:spcPts val="0"/>
              </a:spcAft>
              <a:buClr>
                <a:schemeClr val="dk1"/>
              </a:buClr>
              <a:buSzPct val="100000"/>
              <a:buFont typeface="Verdana"/>
              <a:buChar char="○"/>
            </a:pPr>
            <a:r>
              <a:rPr lang="en" sz="2700">
                <a:solidFill>
                  <a:schemeClr val="dk1"/>
                </a:solidFill>
                <a:latin typeface="Verdana"/>
                <a:ea typeface="Verdana"/>
                <a:cs typeface="Verdana"/>
                <a:sym typeface="Verdana"/>
              </a:rPr>
              <a:t>parallelize() an existing data structure; </a:t>
            </a:r>
            <a:br>
              <a:rPr lang="en" sz="2700">
                <a:solidFill>
                  <a:schemeClr val="dk1"/>
                </a:solidFill>
                <a:latin typeface="Verdana"/>
                <a:ea typeface="Verdana"/>
                <a:cs typeface="Verdana"/>
                <a:sym typeface="Verdana"/>
              </a:rPr>
            </a:br>
            <a:r>
              <a:rPr lang="en" sz="2700">
                <a:solidFill>
                  <a:schemeClr val="dk1"/>
                </a:solidFill>
                <a:latin typeface="Verdana"/>
                <a:ea typeface="Verdana"/>
                <a:cs typeface="Verdana"/>
                <a:sym typeface="Verdana"/>
              </a:rPr>
              <a:t>load a file with textFile()</a:t>
            </a:r>
            <a:endParaRPr sz="2700">
              <a:solidFill>
                <a:schemeClr val="dk1"/>
              </a:solidFill>
              <a:latin typeface="Verdana"/>
              <a:ea typeface="Verdana"/>
              <a:cs typeface="Verdana"/>
              <a:sym typeface="Verdana"/>
            </a:endParaRPr>
          </a:p>
          <a:p>
            <a:pPr indent="-374491" lvl="2" marL="863600" marR="0" rtl="0" algn="l">
              <a:lnSpc>
                <a:spcPct val="100000"/>
              </a:lnSpc>
              <a:spcBef>
                <a:spcPts val="0"/>
              </a:spcBef>
              <a:spcAft>
                <a:spcPts val="0"/>
              </a:spcAft>
              <a:buClr>
                <a:schemeClr val="dk1"/>
              </a:buClr>
              <a:buSzPct val="100000"/>
              <a:buFont typeface="Verdana"/>
              <a:buChar char="■"/>
            </a:pPr>
            <a:r>
              <a:rPr lang="en" sz="2700">
                <a:solidFill>
                  <a:schemeClr val="dk1"/>
                </a:solidFill>
                <a:latin typeface="Verdana"/>
                <a:ea typeface="Verdana"/>
                <a:cs typeface="Verdana"/>
                <a:sym typeface="Verdana"/>
              </a:rPr>
              <a:t>transformations return a new RDD (e.g. map(), reduce())</a:t>
            </a:r>
            <a:endParaRPr sz="2700">
              <a:solidFill>
                <a:schemeClr val="dk1"/>
              </a:solidFill>
              <a:latin typeface="Verdana"/>
              <a:ea typeface="Verdana"/>
              <a:cs typeface="Verdana"/>
              <a:sym typeface="Verdana"/>
            </a:endParaRPr>
          </a:p>
          <a:p>
            <a:pPr indent="-298291" lvl="0" marL="292100" marR="0" rtl="0" algn="l">
              <a:lnSpc>
                <a:spcPct val="100000"/>
              </a:lnSpc>
              <a:spcBef>
                <a:spcPts val="0"/>
              </a:spcBef>
              <a:spcAft>
                <a:spcPts val="0"/>
              </a:spcAft>
              <a:buClr>
                <a:schemeClr val="dk1"/>
              </a:buClr>
              <a:buSzPct val="100000"/>
              <a:buFont typeface="Verdana"/>
              <a:buChar char="●"/>
            </a:pPr>
            <a:r>
              <a:rPr lang="en" sz="2700">
                <a:solidFill>
                  <a:schemeClr val="dk1"/>
                </a:solidFill>
                <a:latin typeface="Verdana"/>
                <a:ea typeface="Verdana"/>
                <a:cs typeface="Verdana"/>
                <a:sym typeface="Verdana"/>
              </a:rPr>
              <a:t>Actions return non-RDDs (e.g. count(), collect()</a:t>
            </a:r>
            <a:endParaRPr sz="2700">
              <a:solidFill>
                <a:schemeClr val="dk1"/>
              </a:solidFill>
              <a:latin typeface="Verdana"/>
              <a:ea typeface="Verdana"/>
              <a:cs typeface="Verdana"/>
              <a:sym typeface="Verdana"/>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7" name="Shape 427"/>
        <p:cNvGrpSpPr/>
        <p:nvPr/>
      </p:nvGrpSpPr>
      <p:grpSpPr>
        <a:xfrm>
          <a:off x="0" y="0"/>
          <a:ext cx="0" cy="0"/>
          <a:chOff x="0" y="0"/>
          <a:chExt cx="0" cy="0"/>
        </a:xfrm>
      </p:grpSpPr>
      <p:sp>
        <p:nvSpPr>
          <p:cNvPr id="428" name="Google Shape;428;p74"/>
          <p:cNvSpPr txBox="1"/>
          <p:nvPr>
            <p:ph type="title"/>
          </p:nvPr>
        </p:nvSpPr>
        <p:spPr>
          <a:xfrm>
            <a:off x="285750" y="276969"/>
            <a:ext cx="8572500" cy="381600"/>
          </a:xfrm>
          <a:prstGeom prst="rect">
            <a:avLst/>
          </a:prstGeom>
          <a:noFill/>
          <a:ln>
            <a:noFill/>
          </a:ln>
        </p:spPr>
        <p:txBody>
          <a:bodyPr anchorCtr="0" anchor="t" bIns="32750" lIns="32750" spcFirstLastPara="1" rIns="32750" wrap="square" tIns="32750">
            <a:normAutofit fontScale="90000"/>
          </a:bodyPr>
          <a:lstStyle/>
          <a:p>
            <a:pPr indent="0" lvl="0" marL="0" marR="0" rtl="0" algn="l">
              <a:lnSpc>
                <a:spcPct val="80000"/>
              </a:lnSpc>
              <a:spcBef>
                <a:spcPts val="0"/>
              </a:spcBef>
              <a:spcAft>
                <a:spcPts val="0"/>
              </a:spcAft>
              <a:buClr>
                <a:schemeClr val="accent1"/>
              </a:buClr>
              <a:buSzPct val="93939"/>
              <a:buFont typeface="Arial"/>
              <a:buNone/>
            </a:pPr>
            <a:r>
              <a:rPr lang="en" sz="3300">
                <a:latin typeface="Verdana"/>
                <a:ea typeface="Verdana"/>
                <a:cs typeface="Verdana"/>
                <a:sym typeface="Verdana"/>
              </a:rPr>
              <a:t>Spark Datasets</a:t>
            </a:r>
            <a:endParaRPr sz="3300">
              <a:latin typeface="Verdana"/>
              <a:ea typeface="Verdana"/>
              <a:cs typeface="Verdana"/>
              <a:sym typeface="Verdana"/>
            </a:endParaRPr>
          </a:p>
        </p:txBody>
      </p:sp>
      <p:sp>
        <p:nvSpPr>
          <p:cNvPr id="429" name="Google Shape;429;p74"/>
          <p:cNvSpPr txBox="1"/>
          <p:nvPr>
            <p:ph idx="1" type="body"/>
          </p:nvPr>
        </p:nvSpPr>
        <p:spPr>
          <a:xfrm>
            <a:off x="285750" y="913209"/>
            <a:ext cx="8572500" cy="3221400"/>
          </a:xfrm>
          <a:prstGeom prst="rect">
            <a:avLst/>
          </a:prstGeom>
          <a:noFill/>
          <a:ln>
            <a:noFill/>
          </a:ln>
        </p:spPr>
        <p:txBody>
          <a:bodyPr anchorCtr="0" anchor="t" bIns="32750" lIns="32750" spcFirstLastPara="1" rIns="32750" wrap="square" tIns="32750">
            <a:normAutofit/>
          </a:bodyPr>
          <a:lstStyle/>
          <a:p>
            <a:pPr indent="-311150" lvl="0" marL="292100" rtl="0" algn="l">
              <a:lnSpc>
                <a:spcPct val="100000"/>
              </a:lnSpc>
              <a:spcBef>
                <a:spcPts val="0"/>
              </a:spcBef>
              <a:spcAft>
                <a:spcPts val="0"/>
              </a:spcAft>
              <a:buClr>
                <a:schemeClr val="dk1"/>
              </a:buClr>
              <a:buSzPts val="2700"/>
              <a:buFont typeface="Verdana"/>
              <a:buChar char="●"/>
            </a:pPr>
            <a:r>
              <a:rPr lang="en" sz="2700">
                <a:solidFill>
                  <a:schemeClr val="dk1"/>
                </a:solidFill>
                <a:latin typeface="Verdana"/>
                <a:ea typeface="Verdana"/>
                <a:cs typeface="Verdana"/>
                <a:sym typeface="Verdana"/>
              </a:rPr>
              <a:t>D</a:t>
            </a:r>
            <a:r>
              <a:rPr i="0" lang="en" sz="2700" u="none" cap="none" strike="noStrike">
                <a:solidFill>
                  <a:schemeClr val="dk1"/>
                </a:solidFill>
                <a:latin typeface="Verdana"/>
                <a:ea typeface="Verdana"/>
                <a:cs typeface="Verdana"/>
                <a:sym typeface="Verdana"/>
              </a:rPr>
              <a:t>istributed collection of data</a:t>
            </a:r>
            <a:endParaRPr sz="2700">
              <a:solidFill>
                <a:schemeClr val="dk1"/>
              </a:solidFill>
              <a:latin typeface="Verdana"/>
              <a:ea typeface="Verdana"/>
              <a:cs typeface="Verdana"/>
              <a:sym typeface="Verdana"/>
            </a:endParaRPr>
          </a:p>
          <a:p>
            <a:pPr indent="-311150" lvl="0" marL="292100" rtl="0" algn="l">
              <a:lnSpc>
                <a:spcPct val="100000"/>
              </a:lnSpc>
              <a:spcBef>
                <a:spcPts val="0"/>
              </a:spcBef>
              <a:spcAft>
                <a:spcPts val="0"/>
              </a:spcAft>
              <a:buClr>
                <a:schemeClr val="dk1"/>
              </a:buClr>
              <a:buSzPts val="2700"/>
              <a:buFont typeface="Verdana"/>
              <a:buChar char="●"/>
            </a:pPr>
            <a:r>
              <a:rPr lang="en" sz="2700">
                <a:solidFill>
                  <a:schemeClr val="dk1"/>
                </a:solidFill>
                <a:latin typeface="Verdana"/>
                <a:ea typeface="Verdana"/>
                <a:cs typeface="Verdana"/>
                <a:sym typeface="Verdana"/>
              </a:rPr>
              <a:t>O</a:t>
            </a:r>
            <a:r>
              <a:rPr i="0" lang="en" sz="2700" u="none" cap="none" strike="noStrike">
                <a:solidFill>
                  <a:schemeClr val="dk1"/>
                </a:solidFill>
                <a:latin typeface="Verdana"/>
                <a:ea typeface="Verdana"/>
                <a:cs typeface="Verdana"/>
                <a:sym typeface="Verdana"/>
              </a:rPr>
              <a:t>nly available via Scala and Java </a:t>
            </a:r>
            <a:endParaRPr i="0" sz="2700" u="none" cap="none" strike="noStrike">
              <a:solidFill>
                <a:schemeClr val="dk1"/>
              </a:solidFill>
              <a:latin typeface="Verdana"/>
              <a:ea typeface="Verdana"/>
              <a:cs typeface="Verdana"/>
              <a:sym typeface="Verdana"/>
            </a:endParaRPr>
          </a:p>
          <a:p>
            <a:pPr indent="0" lvl="0" marL="292100" rtl="0" algn="l">
              <a:lnSpc>
                <a:spcPct val="100000"/>
              </a:lnSpc>
              <a:spcBef>
                <a:spcPts val="0"/>
              </a:spcBef>
              <a:spcAft>
                <a:spcPts val="0"/>
              </a:spcAft>
              <a:buNone/>
            </a:pPr>
            <a:r>
              <a:rPr i="0" lang="en" sz="2700" u="none" cap="none" strike="noStrike">
                <a:solidFill>
                  <a:schemeClr val="dk1"/>
                </a:solidFill>
                <a:latin typeface="Verdana"/>
                <a:ea typeface="Verdana"/>
                <a:cs typeface="Verdana"/>
                <a:sym typeface="Verdana"/>
              </a:rPr>
              <a:t>(i.e. no Python interface)</a:t>
            </a:r>
            <a:endParaRPr sz="2700">
              <a:solidFill>
                <a:schemeClr val="dk1"/>
              </a:solidFill>
              <a:latin typeface="Verdana"/>
              <a:ea typeface="Verdana"/>
              <a:cs typeface="Verdana"/>
              <a:sym typeface="Verdana"/>
            </a:endParaRPr>
          </a:p>
          <a:p>
            <a:pPr indent="-311150" lvl="0" marL="292100" rtl="0" algn="l">
              <a:lnSpc>
                <a:spcPct val="100000"/>
              </a:lnSpc>
              <a:spcBef>
                <a:spcPts val="0"/>
              </a:spcBef>
              <a:spcAft>
                <a:spcPts val="0"/>
              </a:spcAft>
              <a:buClr>
                <a:schemeClr val="dk1"/>
              </a:buClr>
              <a:buSzPts val="2700"/>
              <a:buFont typeface="Verdana"/>
              <a:buChar char="●"/>
            </a:pPr>
            <a:r>
              <a:rPr lang="en" sz="2700">
                <a:solidFill>
                  <a:schemeClr val="dk1"/>
                </a:solidFill>
                <a:latin typeface="Verdana"/>
                <a:ea typeface="Verdana"/>
                <a:cs typeface="Verdana"/>
                <a:sym typeface="Verdana"/>
              </a:rPr>
              <a:t>W</a:t>
            </a:r>
            <a:r>
              <a:rPr i="0" lang="en" sz="2700" u="none" cap="none" strike="noStrike">
                <a:solidFill>
                  <a:schemeClr val="dk1"/>
                </a:solidFill>
                <a:latin typeface="Verdana"/>
                <a:ea typeface="Verdana"/>
                <a:cs typeface="Verdana"/>
                <a:sym typeface="Verdana"/>
              </a:rPr>
              <a:t>e will not be using Datasets</a:t>
            </a:r>
            <a:endParaRPr sz="2700">
              <a:solidFill>
                <a:schemeClr val="dk1"/>
              </a:solidFill>
              <a:latin typeface="Verdana"/>
              <a:ea typeface="Verdana"/>
              <a:cs typeface="Verdana"/>
              <a:sym typeface="Verdan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Scaling up even more: Spark</a:t>
            </a:r>
            <a:endParaRPr/>
          </a:p>
        </p:txBody>
      </p:sp>
      <p:sp>
        <p:nvSpPr>
          <p:cNvPr id="95" name="Google Shape;95;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"Apache Spark is a unified engine designed for large-scale distributed data processing, on premises in data centers or in the cloud." </a:t>
            </a:r>
            <a:endParaRPr/>
          </a:p>
          <a:p>
            <a:pPr indent="0" lvl="0" marL="0" rtl="0" algn="l">
              <a:spcBef>
                <a:spcPts val="1200"/>
              </a:spcBef>
              <a:spcAft>
                <a:spcPts val="0"/>
              </a:spcAft>
              <a:buClr>
                <a:schemeClr val="dk1"/>
              </a:buClr>
              <a:buSzPts val="1100"/>
              <a:buFont typeface="Arial"/>
              <a:buNone/>
            </a:pPr>
            <a:r>
              <a:rPr lang="en" sz="1550">
                <a:solidFill>
                  <a:srgbClr val="3D3B49"/>
                </a:solidFill>
                <a:highlight>
                  <a:srgbClr val="FDFBF7"/>
                </a:highlight>
              </a:rPr>
              <a:t>Spark’s design philosophy centers around four key characteristics:</a:t>
            </a:r>
            <a:endParaRPr sz="1550">
              <a:solidFill>
                <a:srgbClr val="3D3B49"/>
              </a:solidFill>
              <a:highlight>
                <a:srgbClr val="FDFBF7"/>
              </a:highlight>
            </a:endParaRPr>
          </a:p>
          <a:p>
            <a:pPr indent="-327025" lvl="0" marL="457200" rtl="0" algn="l">
              <a:spcBef>
                <a:spcPts val="1800"/>
              </a:spcBef>
              <a:spcAft>
                <a:spcPts val="0"/>
              </a:spcAft>
              <a:buClr>
                <a:srgbClr val="3D3B49"/>
              </a:buClr>
              <a:buSzPts val="1550"/>
              <a:buFont typeface="Times New Roman"/>
              <a:buChar char="●"/>
            </a:pPr>
            <a:r>
              <a:rPr lang="en" sz="1550">
                <a:solidFill>
                  <a:srgbClr val="3D3B49"/>
                </a:solidFill>
                <a:highlight>
                  <a:srgbClr val="FDFBF7"/>
                </a:highlight>
                <a:latin typeface="Times New Roman"/>
                <a:ea typeface="Times New Roman"/>
                <a:cs typeface="Times New Roman"/>
                <a:sym typeface="Times New Roman"/>
              </a:rPr>
              <a:t>Speed</a:t>
            </a:r>
            <a:endParaRPr sz="1550">
              <a:solidFill>
                <a:srgbClr val="3D3B49"/>
              </a:solidFill>
              <a:highlight>
                <a:srgbClr val="FDFBF7"/>
              </a:highlight>
              <a:latin typeface="Times New Roman"/>
              <a:ea typeface="Times New Roman"/>
              <a:cs typeface="Times New Roman"/>
              <a:sym typeface="Times New Roman"/>
            </a:endParaRPr>
          </a:p>
          <a:p>
            <a:pPr indent="-327025" lvl="0" marL="457200" rtl="0" algn="l">
              <a:spcBef>
                <a:spcPts val="0"/>
              </a:spcBef>
              <a:spcAft>
                <a:spcPts val="0"/>
              </a:spcAft>
              <a:buClr>
                <a:srgbClr val="3D3B49"/>
              </a:buClr>
              <a:buSzPts val="1550"/>
              <a:buFont typeface="Times New Roman"/>
              <a:buChar char="●"/>
            </a:pPr>
            <a:r>
              <a:rPr lang="en" sz="1550">
                <a:solidFill>
                  <a:srgbClr val="3D3B49"/>
                </a:solidFill>
                <a:highlight>
                  <a:srgbClr val="FDFBF7"/>
                </a:highlight>
                <a:latin typeface="Times New Roman"/>
                <a:ea typeface="Times New Roman"/>
                <a:cs typeface="Times New Roman"/>
                <a:sym typeface="Times New Roman"/>
              </a:rPr>
              <a:t>Ease of use</a:t>
            </a:r>
            <a:endParaRPr sz="1550">
              <a:solidFill>
                <a:srgbClr val="3D3B49"/>
              </a:solidFill>
              <a:highlight>
                <a:srgbClr val="FDFBF7"/>
              </a:highlight>
              <a:latin typeface="Times New Roman"/>
              <a:ea typeface="Times New Roman"/>
              <a:cs typeface="Times New Roman"/>
              <a:sym typeface="Times New Roman"/>
            </a:endParaRPr>
          </a:p>
          <a:p>
            <a:pPr indent="-327025" lvl="0" marL="457200" rtl="0" algn="l">
              <a:spcBef>
                <a:spcPts val="0"/>
              </a:spcBef>
              <a:spcAft>
                <a:spcPts val="0"/>
              </a:spcAft>
              <a:buClr>
                <a:srgbClr val="3D3B49"/>
              </a:buClr>
              <a:buSzPts val="1550"/>
              <a:buFont typeface="Times New Roman"/>
              <a:buChar char="●"/>
            </a:pPr>
            <a:r>
              <a:rPr lang="en" sz="1550">
                <a:solidFill>
                  <a:srgbClr val="3D3B49"/>
                </a:solidFill>
                <a:highlight>
                  <a:srgbClr val="FDFBF7"/>
                </a:highlight>
                <a:latin typeface="Times New Roman"/>
                <a:ea typeface="Times New Roman"/>
                <a:cs typeface="Times New Roman"/>
                <a:sym typeface="Times New Roman"/>
              </a:rPr>
              <a:t>Modularity</a:t>
            </a:r>
            <a:endParaRPr sz="1550">
              <a:solidFill>
                <a:srgbClr val="3D3B49"/>
              </a:solidFill>
              <a:highlight>
                <a:srgbClr val="FDFBF7"/>
              </a:highlight>
              <a:latin typeface="Times New Roman"/>
              <a:ea typeface="Times New Roman"/>
              <a:cs typeface="Times New Roman"/>
              <a:sym typeface="Times New Roman"/>
            </a:endParaRPr>
          </a:p>
          <a:p>
            <a:pPr indent="-327025" lvl="0" marL="457200" rtl="0" algn="l">
              <a:spcBef>
                <a:spcPts val="0"/>
              </a:spcBef>
              <a:spcAft>
                <a:spcPts val="0"/>
              </a:spcAft>
              <a:buClr>
                <a:srgbClr val="3D3B49"/>
              </a:buClr>
              <a:buSzPts val="1550"/>
              <a:buFont typeface="Times New Roman"/>
              <a:buChar char="●"/>
            </a:pPr>
            <a:r>
              <a:rPr lang="en" sz="1550">
                <a:solidFill>
                  <a:srgbClr val="3D3B49"/>
                </a:solidFill>
                <a:highlight>
                  <a:srgbClr val="FDFBF7"/>
                </a:highlight>
                <a:latin typeface="Times New Roman"/>
                <a:ea typeface="Times New Roman"/>
                <a:cs typeface="Times New Roman"/>
                <a:sym typeface="Times New Roman"/>
              </a:rPr>
              <a:t>Extensibility</a:t>
            </a:r>
            <a:endParaRPr sz="1550">
              <a:solidFill>
                <a:srgbClr val="3D3B49"/>
              </a:solidFill>
              <a:highlight>
                <a:srgbClr val="FDFBF7"/>
              </a:highlight>
              <a:latin typeface="Times New Roman"/>
              <a:ea typeface="Times New Roman"/>
              <a:cs typeface="Times New Roman"/>
              <a:sym typeface="Times New Roman"/>
            </a:endParaRPr>
          </a:p>
          <a:p>
            <a:pPr indent="0" lvl="0" marL="0" rtl="0" algn="l">
              <a:spcBef>
                <a:spcPts val="1800"/>
              </a:spcBef>
              <a:spcAft>
                <a:spcPts val="1200"/>
              </a:spcAft>
              <a:buNone/>
            </a:pPr>
            <a:r>
              <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3" name="Shape 433"/>
        <p:cNvGrpSpPr/>
        <p:nvPr/>
      </p:nvGrpSpPr>
      <p:grpSpPr>
        <a:xfrm>
          <a:off x="0" y="0"/>
          <a:ext cx="0" cy="0"/>
          <a:chOff x="0" y="0"/>
          <a:chExt cx="0" cy="0"/>
        </a:xfrm>
      </p:grpSpPr>
      <p:sp>
        <p:nvSpPr>
          <p:cNvPr id="434" name="Google Shape;434;p75"/>
          <p:cNvSpPr txBox="1"/>
          <p:nvPr>
            <p:ph type="title"/>
          </p:nvPr>
        </p:nvSpPr>
        <p:spPr>
          <a:xfrm>
            <a:off x="285750" y="353169"/>
            <a:ext cx="8572500" cy="381600"/>
          </a:xfrm>
          <a:prstGeom prst="rect">
            <a:avLst/>
          </a:prstGeom>
          <a:noFill/>
          <a:ln>
            <a:noFill/>
          </a:ln>
        </p:spPr>
        <p:txBody>
          <a:bodyPr anchorCtr="0" anchor="t" bIns="32750" lIns="32750" spcFirstLastPara="1" rIns="32750" wrap="square" tIns="32750">
            <a:normAutofit fontScale="90000"/>
          </a:bodyPr>
          <a:lstStyle/>
          <a:p>
            <a:pPr indent="0" lvl="0" marL="0" marR="0" rtl="0" algn="l">
              <a:lnSpc>
                <a:spcPct val="80000"/>
              </a:lnSpc>
              <a:spcBef>
                <a:spcPts val="0"/>
              </a:spcBef>
              <a:spcAft>
                <a:spcPts val="0"/>
              </a:spcAft>
              <a:buClr>
                <a:schemeClr val="accent1"/>
              </a:buClr>
              <a:buSzPct val="93939"/>
              <a:buFont typeface="Arial"/>
              <a:buNone/>
            </a:pPr>
            <a:r>
              <a:rPr lang="en" sz="3300">
                <a:latin typeface="Verdana"/>
                <a:ea typeface="Verdana"/>
                <a:cs typeface="Verdana"/>
                <a:sym typeface="Verdana"/>
              </a:rPr>
              <a:t>Spark Dataframes</a:t>
            </a:r>
            <a:endParaRPr sz="3300">
              <a:latin typeface="Verdana"/>
              <a:ea typeface="Verdana"/>
              <a:cs typeface="Verdana"/>
              <a:sym typeface="Verdana"/>
            </a:endParaRPr>
          </a:p>
        </p:txBody>
      </p:sp>
      <p:sp>
        <p:nvSpPr>
          <p:cNvPr id="435" name="Google Shape;435;p75"/>
          <p:cNvSpPr txBox="1"/>
          <p:nvPr>
            <p:ph idx="1" type="body"/>
          </p:nvPr>
        </p:nvSpPr>
        <p:spPr>
          <a:xfrm>
            <a:off x="285750" y="989409"/>
            <a:ext cx="8572500" cy="3221400"/>
          </a:xfrm>
          <a:prstGeom prst="rect">
            <a:avLst/>
          </a:prstGeom>
          <a:noFill/>
          <a:ln>
            <a:noFill/>
          </a:ln>
        </p:spPr>
        <p:txBody>
          <a:bodyPr anchorCtr="0" anchor="t" bIns="32750" lIns="32750" spcFirstLastPara="1" rIns="32750" wrap="square" tIns="32750">
            <a:normAutofit/>
          </a:bodyPr>
          <a:lstStyle/>
          <a:p>
            <a:pPr indent="-311150" lvl="0" marL="292100" rtl="0" algn="l">
              <a:lnSpc>
                <a:spcPct val="100000"/>
              </a:lnSpc>
              <a:spcBef>
                <a:spcPts val="0"/>
              </a:spcBef>
              <a:spcAft>
                <a:spcPts val="0"/>
              </a:spcAft>
              <a:buClr>
                <a:schemeClr val="dk1"/>
              </a:buClr>
              <a:buSzPts val="2700"/>
              <a:buFont typeface="Verdana"/>
              <a:buChar char="●"/>
            </a:pPr>
            <a:r>
              <a:rPr lang="en" sz="2700">
                <a:solidFill>
                  <a:schemeClr val="dk1"/>
                </a:solidFill>
                <a:latin typeface="Verdana"/>
                <a:ea typeface="Verdana"/>
                <a:cs typeface="Verdana"/>
                <a:sym typeface="Verdana"/>
              </a:rPr>
              <a:t>O</a:t>
            </a:r>
            <a:r>
              <a:rPr i="0" lang="en" sz="2700" u="none" cap="none" strike="noStrike">
                <a:solidFill>
                  <a:schemeClr val="dk1"/>
                </a:solidFill>
                <a:latin typeface="Verdana"/>
                <a:ea typeface="Verdana"/>
                <a:cs typeface="Verdana"/>
                <a:sym typeface="Verdana"/>
              </a:rPr>
              <a:t>ur main focus will be on Spark DataFrames</a:t>
            </a:r>
            <a:endParaRPr sz="2700">
              <a:solidFill>
                <a:schemeClr val="dk1"/>
              </a:solidFill>
              <a:latin typeface="Verdana"/>
              <a:ea typeface="Verdana"/>
              <a:cs typeface="Verdana"/>
              <a:sym typeface="Verdana"/>
            </a:endParaRPr>
          </a:p>
          <a:p>
            <a:pPr indent="-311150" lvl="0" marL="292100" rtl="0" algn="l">
              <a:lnSpc>
                <a:spcPct val="100000"/>
              </a:lnSpc>
              <a:spcBef>
                <a:spcPts val="0"/>
              </a:spcBef>
              <a:spcAft>
                <a:spcPts val="0"/>
              </a:spcAft>
              <a:buClr>
                <a:schemeClr val="dk1"/>
              </a:buClr>
              <a:buSzPts val="2700"/>
              <a:buFont typeface="Verdana"/>
              <a:buChar char="●"/>
            </a:pPr>
            <a:r>
              <a:rPr i="0" lang="en" sz="2700" u="none" cap="none" strike="noStrike">
                <a:solidFill>
                  <a:schemeClr val="dk1"/>
                </a:solidFill>
                <a:latin typeface="Verdana"/>
                <a:ea typeface="Verdana"/>
                <a:cs typeface="Verdana"/>
                <a:sym typeface="Verdana"/>
              </a:rPr>
              <a:t>DataFrames are Spark Datasets organized into named columns (sound familiar?)</a:t>
            </a:r>
            <a:endParaRPr sz="2700">
              <a:solidFill>
                <a:schemeClr val="dk1"/>
              </a:solidFill>
              <a:latin typeface="Verdana"/>
              <a:ea typeface="Verdana"/>
              <a:cs typeface="Verdana"/>
              <a:sym typeface="Verdana"/>
            </a:endParaRPr>
          </a:p>
          <a:p>
            <a:pPr indent="-311150" lvl="0" marL="292100" rtl="0" algn="l">
              <a:lnSpc>
                <a:spcPct val="100000"/>
              </a:lnSpc>
              <a:spcBef>
                <a:spcPts val="0"/>
              </a:spcBef>
              <a:spcAft>
                <a:spcPts val="0"/>
              </a:spcAft>
              <a:buClr>
                <a:schemeClr val="dk1"/>
              </a:buClr>
              <a:buSzPts val="2700"/>
              <a:buFont typeface="Verdana"/>
              <a:buChar char="●"/>
            </a:pPr>
            <a:r>
              <a:rPr lang="en" sz="2700">
                <a:solidFill>
                  <a:schemeClr val="dk1"/>
                </a:solidFill>
                <a:latin typeface="Verdana"/>
                <a:ea typeface="Verdana"/>
                <a:cs typeface="Verdana"/>
                <a:sym typeface="Verdana"/>
              </a:rPr>
              <a:t>T</a:t>
            </a:r>
            <a:r>
              <a:rPr i="0" lang="en" sz="2700" u="none" cap="none" strike="noStrike">
                <a:solidFill>
                  <a:schemeClr val="dk1"/>
                </a:solidFill>
                <a:latin typeface="Verdana"/>
                <a:ea typeface="Verdana"/>
                <a:cs typeface="Verdana"/>
                <a:sym typeface="Verdana"/>
              </a:rPr>
              <a:t>hey’re </a:t>
            </a:r>
            <a:r>
              <a:rPr i="1" lang="en" sz="2700">
                <a:solidFill>
                  <a:schemeClr val="dk1"/>
                </a:solidFill>
                <a:latin typeface="Verdana"/>
                <a:ea typeface="Verdana"/>
                <a:cs typeface="Verdana"/>
                <a:sym typeface="Verdana"/>
              </a:rPr>
              <a:t>tables</a:t>
            </a:r>
            <a:endParaRPr i="1" sz="2700">
              <a:solidFill>
                <a:schemeClr val="dk1"/>
              </a:solidFill>
              <a:latin typeface="Verdana"/>
              <a:ea typeface="Verdana"/>
              <a:cs typeface="Verdana"/>
              <a:sym typeface="Verdana"/>
            </a:endParaRPr>
          </a:p>
          <a:p>
            <a:pPr indent="-311150" lvl="0" marL="292100" rtl="0" algn="l">
              <a:lnSpc>
                <a:spcPct val="100000"/>
              </a:lnSpc>
              <a:spcBef>
                <a:spcPts val="0"/>
              </a:spcBef>
              <a:spcAft>
                <a:spcPts val="0"/>
              </a:spcAft>
              <a:buClr>
                <a:schemeClr val="dk1"/>
              </a:buClr>
              <a:buSzPts val="2700"/>
              <a:buFont typeface="Verdana"/>
              <a:buChar char="●"/>
            </a:pPr>
            <a:r>
              <a:rPr i="0" lang="en" sz="2700" u="none" cap="none" strike="noStrike">
                <a:solidFill>
                  <a:schemeClr val="dk1"/>
                </a:solidFill>
                <a:latin typeface="Verdana"/>
                <a:ea typeface="Verdana"/>
                <a:cs typeface="Verdana"/>
                <a:sym typeface="Verdana"/>
              </a:rPr>
              <a:t>conceptually very similar to </a:t>
            </a:r>
            <a:r>
              <a:rPr lang="en" sz="2700">
                <a:solidFill>
                  <a:schemeClr val="dk1"/>
                </a:solidFill>
                <a:latin typeface="Verdana"/>
                <a:ea typeface="Verdana"/>
                <a:cs typeface="Verdana"/>
                <a:sym typeface="Verdana"/>
              </a:rPr>
              <a:t>P</a:t>
            </a:r>
            <a:r>
              <a:rPr i="0" lang="en" sz="2700" u="none" cap="none" strike="noStrike">
                <a:solidFill>
                  <a:schemeClr val="dk1"/>
                </a:solidFill>
                <a:latin typeface="Verdana"/>
                <a:ea typeface="Verdana"/>
                <a:cs typeface="Verdana"/>
                <a:sym typeface="Verdana"/>
              </a:rPr>
              <a:t>andas and R DataFrames</a:t>
            </a:r>
            <a:endParaRPr sz="2700">
              <a:solidFill>
                <a:schemeClr val="dk1"/>
              </a:solidFill>
              <a:latin typeface="Verdana"/>
              <a:ea typeface="Verdana"/>
              <a:cs typeface="Verdana"/>
              <a:sym typeface="Verdana"/>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39" name="Shape 439"/>
        <p:cNvGrpSpPr/>
        <p:nvPr/>
      </p:nvGrpSpPr>
      <p:grpSpPr>
        <a:xfrm>
          <a:off x="0" y="0"/>
          <a:ext cx="0" cy="0"/>
          <a:chOff x="0" y="0"/>
          <a:chExt cx="0" cy="0"/>
        </a:xfrm>
      </p:grpSpPr>
      <p:sp>
        <p:nvSpPr>
          <p:cNvPr id="440" name="Google Shape;440;p76"/>
          <p:cNvSpPr txBox="1"/>
          <p:nvPr>
            <p:ph type="title"/>
          </p:nvPr>
        </p:nvSpPr>
        <p:spPr>
          <a:xfrm>
            <a:off x="285750" y="276969"/>
            <a:ext cx="8572500" cy="381600"/>
          </a:xfrm>
          <a:prstGeom prst="rect">
            <a:avLst/>
          </a:prstGeom>
          <a:noFill/>
          <a:ln>
            <a:noFill/>
          </a:ln>
        </p:spPr>
        <p:txBody>
          <a:bodyPr anchorCtr="0" anchor="t" bIns="32750" lIns="32750" spcFirstLastPara="1" rIns="32750" wrap="square" tIns="32750">
            <a:normAutofit fontScale="90000"/>
          </a:bodyPr>
          <a:lstStyle/>
          <a:p>
            <a:pPr indent="0" lvl="0" marL="0" marR="0" rtl="0" algn="l">
              <a:lnSpc>
                <a:spcPct val="80000"/>
              </a:lnSpc>
              <a:spcBef>
                <a:spcPts val="0"/>
              </a:spcBef>
              <a:spcAft>
                <a:spcPts val="0"/>
              </a:spcAft>
              <a:buClr>
                <a:schemeClr val="accent1"/>
              </a:buClr>
              <a:buSzPct val="100000"/>
              <a:buFont typeface="Arial"/>
              <a:buNone/>
            </a:pPr>
            <a:r>
              <a:rPr lang="en" sz="3100"/>
              <a:t>Spark Dataframes: Getting Started</a:t>
            </a:r>
            <a:endParaRPr/>
          </a:p>
        </p:txBody>
      </p:sp>
      <p:sp>
        <p:nvSpPr>
          <p:cNvPr id="441" name="Google Shape;441;p76"/>
          <p:cNvSpPr txBox="1"/>
          <p:nvPr>
            <p:ph idx="1" type="body"/>
          </p:nvPr>
        </p:nvSpPr>
        <p:spPr>
          <a:xfrm>
            <a:off x="209550" y="1253132"/>
            <a:ext cx="8572500" cy="3221400"/>
          </a:xfrm>
          <a:prstGeom prst="rect">
            <a:avLst/>
          </a:prstGeom>
          <a:noFill/>
          <a:ln>
            <a:noFill/>
          </a:ln>
        </p:spPr>
        <p:txBody>
          <a:bodyPr anchorCtr="0" anchor="t" bIns="32750" lIns="32750" spcFirstLastPara="1" rIns="32750" wrap="square" tIns="32750">
            <a:normAutofit lnSpcReduction="10000"/>
          </a:bodyPr>
          <a:lstStyle/>
          <a:p>
            <a:pPr indent="-311150" lvl="0" marL="292100" rtl="0" algn="l">
              <a:lnSpc>
                <a:spcPct val="100000"/>
              </a:lnSpc>
              <a:spcBef>
                <a:spcPts val="0"/>
              </a:spcBef>
              <a:spcAft>
                <a:spcPts val="0"/>
              </a:spcAft>
              <a:buClr>
                <a:schemeClr val="dk1"/>
              </a:buClr>
              <a:buSzPts val="2700"/>
              <a:buFont typeface="Verdana"/>
              <a:buChar char="●"/>
            </a:pPr>
            <a:r>
              <a:rPr i="0" lang="en" sz="2700" u="none" cap="none" strike="noStrike">
                <a:solidFill>
                  <a:schemeClr val="dk1"/>
                </a:solidFill>
                <a:latin typeface="Verdana"/>
                <a:ea typeface="Verdana"/>
                <a:cs typeface="Verdana"/>
                <a:sym typeface="Verdana"/>
              </a:rPr>
              <a:t>all interaction is via</a:t>
            </a:r>
            <a:endParaRPr sz="2700">
              <a:solidFill>
                <a:schemeClr val="dk1"/>
              </a:solidFill>
              <a:latin typeface="Verdana"/>
              <a:ea typeface="Verdana"/>
              <a:cs typeface="Verdana"/>
              <a:sym typeface="Verdana"/>
            </a:endParaRPr>
          </a:p>
          <a:p>
            <a:pPr indent="0" lvl="0" marL="292100" rtl="0" algn="l">
              <a:lnSpc>
                <a:spcPct val="100000"/>
              </a:lnSpc>
              <a:spcBef>
                <a:spcPts val="0"/>
              </a:spcBef>
              <a:spcAft>
                <a:spcPts val="0"/>
              </a:spcAft>
              <a:buNone/>
            </a:pPr>
            <a:r>
              <a:rPr lang="en" sz="2700">
                <a:solidFill>
                  <a:schemeClr val="dk1"/>
                </a:solidFill>
                <a:latin typeface="Verdana"/>
                <a:ea typeface="Verdana"/>
                <a:cs typeface="Verdana"/>
                <a:sym typeface="Verdana"/>
              </a:rPr>
              <a:t>     </a:t>
            </a:r>
            <a:r>
              <a:rPr i="0" lang="en" sz="2700" u="none" cap="none" strike="noStrike">
                <a:solidFill>
                  <a:schemeClr val="dk1"/>
                </a:solidFill>
                <a:latin typeface="Verdana"/>
                <a:ea typeface="Verdana"/>
                <a:cs typeface="Verdana"/>
                <a:sym typeface="Verdana"/>
              </a:rPr>
              <a:t>a SparkSession:</a:t>
            </a:r>
            <a:endParaRPr sz="2700">
              <a:solidFill>
                <a:schemeClr val="dk1"/>
              </a:solidFill>
              <a:latin typeface="Verdana"/>
              <a:ea typeface="Verdana"/>
              <a:cs typeface="Verdana"/>
              <a:sym typeface="Verdana"/>
            </a:endParaRPr>
          </a:p>
          <a:p>
            <a:pPr indent="-311150" lvl="0" marL="292100" rtl="0" algn="l">
              <a:lnSpc>
                <a:spcPct val="100000"/>
              </a:lnSpc>
              <a:spcBef>
                <a:spcPts val="0"/>
              </a:spcBef>
              <a:spcAft>
                <a:spcPts val="0"/>
              </a:spcAft>
              <a:buClr>
                <a:schemeClr val="dk1"/>
              </a:buClr>
              <a:buSzPts val="2700"/>
              <a:buFont typeface="Verdana"/>
              <a:buChar char="●"/>
            </a:pPr>
            <a:r>
              <a:rPr i="0" lang="en" sz="2700" u="none" cap="none" strike="noStrike">
                <a:solidFill>
                  <a:schemeClr val="dk1"/>
                </a:solidFill>
                <a:latin typeface="Verdana"/>
                <a:ea typeface="Verdana"/>
                <a:cs typeface="Verdana"/>
                <a:sym typeface="Verdana"/>
              </a:rPr>
              <a:t>entry point to programming</a:t>
            </a:r>
            <a:r>
              <a:rPr lang="en" sz="2700">
                <a:solidFill>
                  <a:schemeClr val="dk1"/>
                </a:solidFill>
                <a:latin typeface="Verdana"/>
                <a:ea typeface="Verdana"/>
                <a:cs typeface="Verdana"/>
                <a:sym typeface="Verdana"/>
              </a:rPr>
              <a:t> </a:t>
            </a:r>
            <a:r>
              <a:rPr i="0" lang="en" sz="2700" u="none" cap="none" strike="noStrike">
                <a:solidFill>
                  <a:schemeClr val="dk1"/>
                </a:solidFill>
                <a:latin typeface="Verdana"/>
                <a:ea typeface="Verdana"/>
                <a:cs typeface="Verdana"/>
                <a:sym typeface="Verdana"/>
              </a:rPr>
              <a:t>Spark with the DataFrame API</a:t>
            </a:r>
            <a:endParaRPr sz="2700">
              <a:solidFill>
                <a:schemeClr val="dk1"/>
              </a:solidFill>
              <a:latin typeface="Verdana"/>
              <a:ea typeface="Verdana"/>
              <a:cs typeface="Verdana"/>
              <a:sym typeface="Verdana"/>
            </a:endParaRPr>
          </a:p>
          <a:p>
            <a:pPr indent="-311150" lvl="0" marL="292100" rtl="0" algn="l">
              <a:lnSpc>
                <a:spcPct val="100000"/>
              </a:lnSpc>
              <a:spcBef>
                <a:spcPts val="0"/>
              </a:spcBef>
              <a:spcAft>
                <a:spcPts val="0"/>
              </a:spcAft>
              <a:buClr>
                <a:schemeClr val="dk1"/>
              </a:buClr>
              <a:buSzPts val="2700"/>
              <a:buFont typeface="Verdana"/>
              <a:buChar char="●"/>
            </a:pPr>
            <a:r>
              <a:rPr i="0" lang="en" sz="2700" u="none" cap="none" strike="noStrike">
                <a:solidFill>
                  <a:schemeClr val="dk1"/>
                </a:solidFill>
                <a:latin typeface="Verdana"/>
                <a:ea typeface="Verdana"/>
                <a:cs typeface="Verdana"/>
                <a:sym typeface="Verdana"/>
              </a:rPr>
              <a:t>to create a SparkSession, use the builder pattern shown above</a:t>
            </a:r>
            <a:endParaRPr i="0" sz="2700" u="none" cap="none" strike="noStrike">
              <a:solidFill>
                <a:schemeClr val="dk1"/>
              </a:solidFill>
              <a:latin typeface="Verdana"/>
              <a:ea typeface="Verdana"/>
              <a:cs typeface="Verdana"/>
              <a:sym typeface="Verdana"/>
            </a:endParaRPr>
          </a:p>
          <a:p>
            <a:pPr indent="-311150" lvl="0" marL="292100" rtl="0" algn="l">
              <a:lnSpc>
                <a:spcPct val="100000"/>
              </a:lnSpc>
              <a:spcBef>
                <a:spcPts val="0"/>
              </a:spcBef>
              <a:spcAft>
                <a:spcPts val="0"/>
              </a:spcAft>
              <a:buClr>
                <a:schemeClr val="dk1"/>
              </a:buClr>
              <a:buSzPts val="2700"/>
              <a:buFont typeface="Verdana"/>
              <a:buChar char="●"/>
            </a:pPr>
            <a:r>
              <a:rPr lang="en" sz="2700">
                <a:solidFill>
                  <a:schemeClr val="dk1"/>
                </a:solidFill>
                <a:latin typeface="Verdana"/>
                <a:ea typeface="Verdana"/>
                <a:cs typeface="Verdana"/>
                <a:sym typeface="Verdana"/>
              </a:rPr>
              <a:t>on GL, you already have a SparkSession (spark)</a:t>
            </a:r>
            <a:endParaRPr sz="2700">
              <a:solidFill>
                <a:schemeClr val="dk1"/>
              </a:solidFill>
              <a:latin typeface="Verdana"/>
              <a:ea typeface="Verdana"/>
              <a:cs typeface="Verdana"/>
              <a:sym typeface="Verdana"/>
            </a:endParaRPr>
          </a:p>
        </p:txBody>
      </p:sp>
      <p:sp>
        <p:nvSpPr>
          <p:cNvPr id="442" name="Google Shape;442;p76"/>
          <p:cNvSpPr txBox="1"/>
          <p:nvPr/>
        </p:nvSpPr>
        <p:spPr>
          <a:xfrm>
            <a:off x="4139625" y="756875"/>
            <a:ext cx="4857600" cy="1177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300">
                <a:solidFill>
                  <a:srgbClr val="008000"/>
                </a:solidFill>
                <a:latin typeface="Courier"/>
                <a:ea typeface="Courier"/>
                <a:cs typeface="Courier"/>
                <a:sym typeface="Courier"/>
              </a:rPr>
              <a:t>from</a:t>
            </a:r>
            <a:r>
              <a:rPr lang="en" sz="1300">
                <a:solidFill>
                  <a:srgbClr val="333333"/>
                </a:solidFill>
                <a:latin typeface="Courier"/>
                <a:ea typeface="Courier"/>
                <a:cs typeface="Courier"/>
                <a:sym typeface="Courier"/>
              </a:rPr>
              <a:t> </a:t>
            </a:r>
            <a:r>
              <a:rPr b="1" lang="en" sz="1300">
                <a:solidFill>
                  <a:srgbClr val="0000FF"/>
                </a:solidFill>
                <a:latin typeface="Courier"/>
                <a:ea typeface="Courier"/>
                <a:cs typeface="Courier"/>
                <a:sym typeface="Courier"/>
              </a:rPr>
              <a:t>pyspark.sql</a:t>
            </a:r>
            <a:r>
              <a:rPr lang="en" sz="1300">
                <a:solidFill>
                  <a:srgbClr val="333333"/>
                </a:solidFill>
                <a:latin typeface="Courier"/>
                <a:ea typeface="Courier"/>
                <a:cs typeface="Courier"/>
                <a:sym typeface="Courier"/>
              </a:rPr>
              <a:t> </a:t>
            </a:r>
            <a:r>
              <a:rPr b="1" lang="en" sz="1300">
                <a:solidFill>
                  <a:srgbClr val="008000"/>
                </a:solidFill>
                <a:latin typeface="Courier"/>
                <a:ea typeface="Courier"/>
                <a:cs typeface="Courier"/>
                <a:sym typeface="Courier"/>
              </a:rPr>
              <a:t>import</a:t>
            </a:r>
            <a:r>
              <a:rPr lang="en" sz="1300">
                <a:solidFill>
                  <a:srgbClr val="333333"/>
                </a:solidFill>
                <a:latin typeface="Courier"/>
                <a:ea typeface="Courier"/>
                <a:cs typeface="Courier"/>
                <a:sym typeface="Courier"/>
              </a:rPr>
              <a:t> SparkSession</a:t>
            </a:r>
            <a:endParaRPr sz="900">
              <a:solidFill>
                <a:schemeClr val="dk1"/>
              </a:solidFill>
            </a:endParaRPr>
          </a:p>
          <a:p>
            <a:pPr indent="0" lvl="0" marL="0" rtl="0" algn="l">
              <a:lnSpc>
                <a:spcPct val="100000"/>
              </a:lnSpc>
              <a:spcBef>
                <a:spcPts val="0"/>
              </a:spcBef>
              <a:spcAft>
                <a:spcPts val="0"/>
              </a:spcAft>
              <a:buNone/>
            </a:pPr>
            <a:r>
              <a:rPr lang="en" sz="1300">
                <a:solidFill>
                  <a:srgbClr val="333333"/>
                </a:solidFill>
                <a:latin typeface="Courier"/>
                <a:ea typeface="Courier"/>
                <a:cs typeface="Courier"/>
                <a:sym typeface="Courier"/>
              </a:rPr>
              <a:t>spark </a:t>
            </a:r>
            <a:r>
              <a:rPr lang="en" sz="1300">
                <a:solidFill>
                  <a:srgbClr val="666666"/>
                </a:solidFill>
                <a:latin typeface="Courier"/>
                <a:ea typeface="Courier"/>
                <a:cs typeface="Courier"/>
                <a:sym typeface="Courier"/>
              </a:rPr>
              <a:t>=</a:t>
            </a:r>
            <a:r>
              <a:rPr lang="en" sz="1300">
                <a:solidFill>
                  <a:srgbClr val="333333"/>
                </a:solidFill>
                <a:latin typeface="Courier"/>
                <a:ea typeface="Courier"/>
                <a:cs typeface="Courier"/>
                <a:sym typeface="Courier"/>
              </a:rPr>
              <a:t> SparkSession \</a:t>
            </a:r>
            <a:endParaRPr sz="900">
              <a:solidFill>
                <a:schemeClr val="dk1"/>
              </a:solidFill>
            </a:endParaRPr>
          </a:p>
          <a:p>
            <a:pPr indent="0" lvl="0" marL="0" rtl="0" algn="l">
              <a:lnSpc>
                <a:spcPct val="100000"/>
              </a:lnSpc>
              <a:spcBef>
                <a:spcPts val="0"/>
              </a:spcBef>
              <a:spcAft>
                <a:spcPts val="0"/>
              </a:spcAft>
              <a:buNone/>
            </a:pPr>
            <a:r>
              <a:rPr lang="en" sz="1300">
                <a:solidFill>
                  <a:srgbClr val="333333"/>
                </a:solidFill>
                <a:latin typeface="Courier"/>
                <a:ea typeface="Courier"/>
                <a:cs typeface="Courier"/>
                <a:sym typeface="Courier"/>
              </a:rPr>
              <a:t>    </a:t>
            </a:r>
            <a:r>
              <a:rPr lang="en" sz="1300">
                <a:solidFill>
                  <a:srgbClr val="666666"/>
                </a:solidFill>
                <a:latin typeface="Courier"/>
                <a:ea typeface="Courier"/>
                <a:cs typeface="Courier"/>
                <a:sym typeface="Courier"/>
              </a:rPr>
              <a:t>.</a:t>
            </a:r>
            <a:r>
              <a:rPr lang="en" sz="1300">
                <a:solidFill>
                  <a:srgbClr val="333333"/>
                </a:solidFill>
                <a:latin typeface="Courier"/>
                <a:ea typeface="Courier"/>
                <a:cs typeface="Courier"/>
                <a:sym typeface="Courier"/>
              </a:rPr>
              <a:t>builder \</a:t>
            </a:r>
            <a:endParaRPr sz="900">
              <a:solidFill>
                <a:schemeClr val="dk1"/>
              </a:solidFill>
            </a:endParaRPr>
          </a:p>
          <a:p>
            <a:pPr indent="0" lvl="0" marL="0" rtl="0" algn="l">
              <a:lnSpc>
                <a:spcPct val="100000"/>
              </a:lnSpc>
              <a:spcBef>
                <a:spcPts val="0"/>
              </a:spcBef>
              <a:spcAft>
                <a:spcPts val="0"/>
              </a:spcAft>
              <a:buNone/>
            </a:pPr>
            <a:r>
              <a:rPr lang="en" sz="1300">
                <a:solidFill>
                  <a:srgbClr val="333333"/>
                </a:solidFill>
                <a:latin typeface="Courier"/>
                <a:ea typeface="Courier"/>
                <a:cs typeface="Courier"/>
                <a:sym typeface="Courier"/>
              </a:rPr>
              <a:t>    </a:t>
            </a:r>
            <a:r>
              <a:rPr lang="en" sz="1300">
                <a:solidFill>
                  <a:srgbClr val="666666"/>
                </a:solidFill>
                <a:latin typeface="Courier"/>
                <a:ea typeface="Courier"/>
                <a:cs typeface="Courier"/>
                <a:sym typeface="Courier"/>
              </a:rPr>
              <a:t>.</a:t>
            </a:r>
            <a:r>
              <a:rPr lang="en" sz="1300">
                <a:solidFill>
                  <a:srgbClr val="333333"/>
                </a:solidFill>
                <a:latin typeface="Courier"/>
                <a:ea typeface="Courier"/>
                <a:cs typeface="Courier"/>
                <a:sym typeface="Courier"/>
              </a:rPr>
              <a:t>appName(</a:t>
            </a:r>
            <a:r>
              <a:rPr lang="en" sz="1300">
                <a:solidFill>
                  <a:srgbClr val="BA2121"/>
                </a:solidFill>
                <a:latin typeface="Courier"/>
                <a:ea typeface="Courier"/>
                <a:cs typeface="Courier"/>
                <a:sym typeface="Courier"/>
              </a:rPr>
              <a:t>"Python Spark SQL basic example"</a:t>
            </a:r>
            <a:r>
              <a:rPr lang="en" sz="1300">
                <a:solidFill>
                  <a:srgbClr val="333333"/>
                </a:solidFill>
                <a:latin typeface="Courier"/>
                <a:ea typeface="Courier"/>
                <a:cs typeface="Courier"/>
                <a:sym typeface="Courier"/>
              </a:rPr>
              <a:t>)\</a:t>
            </a:r>
            <a:endParaRPr sz="1300">
              <a:solidFill>
                <a:srgbClr val="333333"/>
              </a:solidFill>
              <a:latin typeface="Avenir"/>
              <a:ea typeface="Avenir"/>
              <a:cs typeface="Avenir"/>
              <a:sym typeface="Avenir"/>
            </a:endParaRPr>
          </a:p>
          <a:p>
            <a:pPr indent="0" lvl="0" marL="0" rtl="0" algn="l">
              <a:lnSpc>
                <a:spcPct val="100000"/>
              </a:lnSpc>
              <a:spcBef>
                <a:spcPts val="0"/>
              </a:spcBef>
              <a:spcAft>
                <a:spcPts val="0"/>
              </a:spcAft>
              <a:buNone/>
            </a:pPr>
            <a:r>
              <a:rPr lang="en" sz="1300">
                <a:solidFill>
                  <a:srgbClr val="333333"/>
                </a:solidFill>
                <a:latin typeface="Courier"/>
                <a:ea typeface="Courier"/>
                <a:cs typeface="Courier"/>
                <a:sym typeface="Courier"/>
              </a:rPr>
              <a:t>    </a:t>
            </a:r>
            <a:r>
              <a:rPr lang="en" sz="1300">
                <a:solidFill>
                  <a:srgbClr val="666666"/>
                </a:solidFill>
                <a:latin typeface="Courier"/>
                <a:ea typeface="Courier"/>
                <a:cs typeface="Courier"/>
                <a:sym typeface="Courier"/>
              </a:rPr>
              <a:t>.</a:t>
            </a:r>
            <a:r>
              <a:rPr lang="en" sz="1300">
                <a:solidFill>
                  <a:srgbClr val="333333"/>
                </a:solidFill>
                <a:latin typeface="Courier"/>
                <a:ea typeface="Courier"/>
                <a:cs typeface="Courier"/>
                <a:sym typeface="Courier"/>
              </a:rPr>
              <a:t>getOrCreate()</a:t>
            </a:r>
            <a:endParaRPr sz="900">
              <a:solidFill>
                <a:schemeClr val="dk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46" name="Shape 446"/>
        <p:cNvGrpSpPr/>
        <p:nvPr/>
      </p:nvGrpSpPr>
      <p:grpSpPr>
        <a:xfrm>
          <a:off x="0" y="0"/>
          <a:ext cx="0" cy="0"/>
          <a:chOff x="0" y="0"/>
          <a:chExt cx="0" cy="0"/>
        </a:xfrm>
      </p:grpSpPr>
      <p:sp>
        <p:nvSpPr>
          <p:cNvPr id="447" name="Google Shape;447;p77"/>
          <p:cNvSpPr txBox="1"/>
          <p:nvPr>
            <p:ph type="title"/>
          </p:nvPr>
        </p:nvSpPr>
        <p:spPr>
          <a:xfrm>
            <a:off x="285750" y="285687"/>
            <a:ext cx="8572500" cy="381600"/>
          </a:xfrm>
          <a:prstGeom prst="rect">
            <a:avLst/>
          </a:prstGeom>
          <a:noFill/>
          <a:ln>
            <a:noFill/>
          </a:ln>
        </p:spPr>
        <p:txBody>
          <a:bodyPr anchorCtr="0" anchor="t" bIns="32750" lIns="32750" spcFirstLastPara="1" rIns="32750" wrap="square" tIns="32750">
            <a:normAutofit fontScale="90000"/>
          </a:bodyPr>
          <a:lstStyle/>
          <a:p>
            <a:pPr indent="0" lvl="0" marL="0" marR="0" rtl="0" algn="l">
              <a:lnSpc>
                <a:spcPct val="80000"/>
              </a:lnSpc>
              <a:spcBef>
                <a:spcPts val="0"/>
              </a:spcBef>
              <a:spcAft>
                <a:spcPts val="0"/>
              </a:spcAft>
              <a:buClr>
                <a:schemeClr val="accent1"/>
              </a:buClr>
              <a:buSzPct val="93939"/>
              <a:buFont typeface="Arial"/>
              <a:buNone/>
            </a:pPr>
            <a:r>
              <a:rPr lang="en" sz="3300">
                <a:latin typeface="Verdana"/>
                <a:ea typeface="Verdana"/>
                <a:cs typeface="Verdana"/>
                <a:sym typeface="Verdana"/>
              </a:rPr>
              <a:t>Creating Spark Dataframes</a:t>
            </a:r>
            <a:endParaRPr sz="3300">
              <a:latin typeface="Verdana"/>
              <a:ea typeface="Verdana"/>
              <a:cs typeface="Verdana"/>
              <a:sym typeface="Verdana"/>
            </a:endParaRPr>
          </a:p>
        </p:txBody>
      </p:sp>
      <p:sp>
        <p:nvSpPr>
          <p:cNvPr id="448" name="Google Shape;448;p77"/>
          <p:cNvSpPr txBox="1"/>
          <p:nvPr>
            <p:ph idx="1" type="body"/>
          </p:nvPr>
        </p:nvSpPr>
        <p:spPr>
          <a:xfrm>
            <a:off x="285750" y="921927"/>
            <a:ext cx="8572500" cy="3221400"/>
          </a:xfrm>
          <a:prstGeom prst="rect">
            <a:avLst/>
          </a:prstGeom>
          <a:noFill/>
          <a:ln>
            <a:noFill/>
          </a:ln>
        </p:spPr>
        <p:txBody>
          <a:bodyPr anchorCtr="0" anchor="t" bIns="32750" lIns="32750" spcFirstLastPara="1" rIns="32750" wrap="square" tIns="32750">
            <a:normAutofit/>
          </a:bodyPr>
          <a:lstStyle/>
          <a:p>
            <a:pPr indent="-311150" lvl="0" marL="292100" rtl="0" algn="l">
              <a:lnSpc>
                <a:spcPct val="100000"/>
              </a:lnSpc>
              <a:spcBef>
                <a:spcPts val="0"/>
              </a:spcBef>
              <a:spcAft>
                <a:spcPts val="0"/>
              </a:spcAft>
              <a:buClr>
                <a:schemeClr val="dk1"/>
              </a:buClr>
              <a:buSzPts val="2700"/>
              <a:buFont typeface="Verdana"/>
              <a:buChar char="●"/>
            </a:pPr>
            <a:r>
              <a:rPr i="0" lang="en" sz="2700" u="none" cap="none" strike="noStrike">
                <a:solidFill>
                  <a:schemeClr val="dk1"/>
                </a:solidFill>
                <a:latin typeface="Verdana"/>
                <a:ea typeface="Verdana"/>
                <a:cs typeface="Verdana"/>
                <a:sym typeface="Verdana"/>
              </a:rPr>
              <a:t>once you have a SparkSession you can create a DataFrame</a:t>
            </a:r>
            <a:endParaRPr sz="2700">
              <a:solidFill>
                <a:schemeClr val="dk1"/>
              </a:solidFill>
              <a:latin typeface="Verdana"/>
              <a:ea typeface="Verdana"/>
              <a:cs typeface="Verdana"/>
              <a:sym typeface="Verdana"/>
            </a:endParaRPr>
          </a:p>
          <a:p>
            <a:pPr indent="-311150" lvl="0" marL="292100" rtl="0" algn="l">
              <a:lnSpc>
                <a:spcPct val="100000"/>
              </a:lnSpc>
              <a:spcBef>
                <a:spcPts val="0"/>
              </a:spcBef>
              <a:spcAft>
                <a:spcPts val="0"/>
              </a:spcAft>
              <a:buClr>
                <a:schemeClr val="dk1"/>
              </a:buClr>
              <a:buSzPts val="2700"/>
              <a:buFont typeface="Verdana"/>
              <a:buChar char="●"/>
            </a:pPr>
            <a:r>
              <a:rPr i="0" lang="en" sz="2700" u="none" cap="none" strike="noStrike">
                <a:solidFill>
                  <a:schemeClr val="dk1"/>
                </a:solidFill>
                <a:latin typeface="Verdana"/>
                <a:ea typeface="Verdana"/>
                <a:cs typeface="Verdana"/>
                <a:sym typeface="Verdana"/>
              </a:rPr>
              <a:t>a DataFrame can be created from:</a:t>
            </a:r>
            <a:endParaRPr sz="2700">
              <a:solidFill>
                <a:schemeClr val="dk1"/>
              </a:solidFill>
              <a:latin typeface="Verdana"/>
              <a:ea typeface="Verdana"/>
              <a:cs typeface="Verdana"/>
              <a:sym typeface="Verdana"/>
            </a:endParaRPr>
          </a:p>
          <a:p>
            <a:pPr indent="-311150" lvl="1" marL="571500" rtl="0" algn="l">
              <a:lnSpc>
                <a:spcPct val="100000"/>
              </a:lnSpc>
              <a:spcBef>
                <a:spcPts val="0"/>
              </a:spcBef>
              <a:spcAft>
                <a:spcPts val="0"/>
              </a:spcAft>
              <a:buClr>
                <a:schemeClr val="dk1"/>
              </a:buClr>
              <a:buSzPts val="2700"/>
              <a:buFont typeface="Verdana"/>
              <a:buChar char="○"/>
            </a:pPr>
            <a:r>
              <a:rPr i="0" lang="en" sz="2700" u="none" cap="none" strike="noStrike">
                <a:solidFill>
                  <a:schemeClr val="dk1"/>
                </a:solidFill>
                <a:latin typeface="Verdana"/>
                <a:ea typeface="Verdana"/>
                <a:cs typeface="Verdana"/>
                <a:sym typeface="Verdana"/>
              </a:rPr>
              <a:t>a list</a:t>
            </a:r>
            <a:endParaRPr sz="2700">
              <a:solidFill>
                <a:schemeClr val="dk1"/>
              </a:solidFill>
              <a:latin typeface="Verdana"/>
              <a:ea typeface="Verdana"/>
              <a:cs typeface="Verdana"/>
              <a:sym typeface="Verdana"/>
            </a:endParaRPr>
          </a:p>
          <a:p>
            <a:pPr indent="-311150" lvl="1" marL="571500" rtl="0" algn="l">
              <a:lnSpc>
                <a:spcPct val="100000"/>
              </a:lnSpc>
              <a:spcBef>
                <a:spcPts val="0"/>
              </a:spcBef>
              <a:spcAft>
                <a:spcPts val="0"/>
              </a:spcAft>
              <a:buClr>
                <a:schemeClr val="dk1"/>
              </a:buClr>
              <a:buSzPts val="2700"/>
              <a:buFont typeface="Verdana"/>
              <a:buChar char="○"/>
            </a:pPr>
            <a:r>
              <a:rPr i="0" lang="en" sz="2700" u="none" cap="none" strike="noStrike">
                <a:solidFill>
                  <a:schemeClr val="dk1"/>
                </a:solidFill>
                <a:latin typeface="Verdana"/>
                <a:ea typeface="Verdana"/>
                <a:cs typeface="Verdana"/>
                <a:sym typeface="Verdana"/>
              </a:rPr>
              <a:t>an RDD</a:t>
            </a:r>
            <a:endParaRPr sz="2700">
              <a:solidFill>
                <a:schemeClr val="dk1"/>
              </a:solidFill>
              <a:latin typeface="Verdana"/>
              <a:ea typeface="Verdana"/>
              <a:cs typeface="Verdana"/>
              <a:sym typeface="Verdana"/>
            </a:endParaRPr>
          </a:p>
          <a:p>
            <a:pPr indent="-311150" lvl="1" marL="571500" rtl="0" algn="l">
              <a:lnSpc>
                <a:spcPct val="100000"/>
              </a:lnSpc>
              <a:spcBef>
                <a:spcPts val="0"/>
              </a:spcBef>
              <a:spcAft>
                <a:spcPts val="0"/>
              </a:spcAft>
              <a:buClr>
                <a:schemeClr val="dk1"/>
              </a:buClr>
              <a:buSzPts val="2700"/>
              <a:buFont typeface="Verdana"/>
              <a:buChar char="○"/>
            </a:pPr>
            <a:r>
              <a:rPr i="0" lang="en" sz="2700" u="none" cap="none" strike="noStrike">
                <a:solidFill>
                  <a:schemeClr val="dk1"/>
                </a:solidFill>
                <a:latin typeface="Verdana"/>
                <a:ea typeface="Verdana"/>
                <a:cs typeface="Verdana"/>
                <a:sym typeface="Verdana"/>
              </a:rPr>
              <a:t>a specially</a:t>
            </a:r>
            <a:r>
              <a:rPr lang="en" sz="2700">
                <a:solidFill>
                  <a:schemeClr val="dk1"/>
                </a:solidFill>
                <a:latin typeface="Verdana"/>
                <a:ea typeface="Verdana"/>
                <a:cs typeface="Verdana"/>
                <a:sym typeface="Verdana"/>
              </a:rPr>
              <a:t>-</a:t>
            </a:r>
            <a:r>
              <a:rPr i="0" lang="en" sz="2700" u="none" cap="none" strike="noStrike">
                <a:solidFill>
                  <a:schemeClr val="dk1"/>
                </a:solidFill>
                <a:latin typeface="Verdana"/>
                <a:ea typeface="Verdana"/>
                <a:cs typeface="Verdana"/>
                <a:sym typeface="Verdana"/>
              </a:rPr>
              <a:t>formatted JSON file</a:t>
            </a:r>
            <a:endParaRPr sz="2700">
              <a:solidFill>
                <a:schemeClr val="dk1"/>
              </a:solidFill>
              <a:latin typeface="Verdana"/>
              <a:ea typeface="Verdana"/>
              <a:cs typeface="Verdana"/>
              <a:sym typeface="Verdana"/>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52" name="Shape 452"/>
        <p:cNvGrpSpPr/>
        <p:nvPr/>
      </p:nvGrpSpPr>
      <p:grpSpPr>
        <a:xfrm>
          <a:off x="0" y="0"/>
          <a:ext cx="0" cy="0"/>
          <a:chOff x="0" y="0"/>
          <a:chExt cx="0" cy="0"/>
        </a:xfrm>
      </p:grpSpPr>
      <p:sp>
        <p:nvSpPr>
          <p:cNvPr id="453" name="Google Shape;453;p78"/>
          <p:cNvSpPr txBox="1"/>
          <p:nvPr>
            <p:ph type="title"/>
          </p:nvPr>
        </p:nvSpPr>
        <p:spPr>
          <a:xfrm>
            <a:off x="285750" y="353169"/>
            <a:ext cx="8572500" cy="381600"/>
          </a:xfrm>
          <a:prstGeom prst="rect">
            <a:avLst/>
          </a:prstGeom>
          <a:noFill/>
          <a:ln>
            <a:noFill/>
          </a:ln>
        </p:spPr>
        <p:txBody>
          <a:bodyPr anchorCtr="0" anchor="t" bIns="32750" lIns="32750" spcFirstLastPara="1" rIns="32750" wrap="square" tIns="32750">
            <a:normAutofit fontScale="90000"/>
          </a:bodyPr>
          <a:lstStyle/>
          <a:p>
            <a:pPr indent="0" lvl="0" marL="0" marR="0" rtl="0" algn="l">
              <a:lnSpc>
                <a:spcPct val="80000"/>
              </a:lnSpc>
              <a:spcBef>
                <a:spcPts val="0"/>
              </a:spcBef>
              <a:spcAft>
                <a:spcPts val="0"/>
              </a:spcAft>
              <a:buClr>
                <a:schemeClr val="accent1"/>
              </a:buClr>
              <a:buSzPct val="93939"/>
              <a:buFont typeface="Arial"/>
              <a:buNone/>
            </a:pPr>
            <a:r>
              <a:rPr lang="en" sz="3300">
                <a:latin typeface="Verdana"/>
                <a:ea typeface="Verdana"/>
                <a:cs typeface="Verdana"/>
                <a:sym typeface="Verdana"/>
              </a:rPr>
              <a:t>Creating A Dataframe From A List</a:t>
            </a:r>
            <a:endParaRPr sz="3300">
              <a:latin typeface="Verdana"/>
              <a:ea typeface="Verdana"/>
              <a:cs typeface="Verdana"/>
              <a:sym typeface="Verdana"/>
            </a:endParaRPr>
          </a:p>
        </p:txBody>
      </p:sp>
      <p:sp>
        <p:nvSpPr>
          <p:cNvPr id="454" name="Google Shape;454;p78"/>
          <p:cNvSpPr txBox="1"/>
          <p:nvPr>
            <p:ph idx="1" type="body"/>
          </p:nvPr>
        </p:nvSpPr>
        <p:spPr>
          <a:xfrm>
            <a:off x="285750" y="913206"/>
            <a:ext cx="8572500" cy="1314900"/>
          </a:xfrm>
          <a:prstGeom prst="rect">
            <a:avLst/>
          </a:prstGeom>
          <a:noFill/>
          <a:ln>
            <a:noFill/>
          </a:ln>
        </p:spPr>
        <p:txBody>
          <a:bodyPr anchorCtr="0" anchor="t" bIns="32750" lIns="32750" spcFirstLastPara="1" rIns="32750" wrap="square" tIns="32750">
            <a:normAutofit/>
          </a:bodyPr>
          <a:lstStyle/>
          <a:p>
            <a:pPr indent="-311150" lvl="0" marL="292100" rtl="0" algn="l">
              <a:lnSpc>
                <a:spcPct val="100000"/>
              </a:lnSpc>
              <a:spcBef>
                <a:spcPts val="0"/>
              </a:spcBef>
              <a:spcAft>
                <a:spcPts val="0"/>
              </a:spcAft>
              <a:buClr>
                <a:schemeClr val="dk1"/>
              </a:buClr>
              <a:buSzPts val="2700"/>
              <a:buFont typeface="Verdana"/>
              <a:buChar char="●"/>
            </a:pPr>
            <a:r>
              <a:rPr i="0" lang="en" sz="2700" u="none" cap="none" strike="noStrike">
                <a:solidFill>
                  <a:schemeClr val="dk1"/>
                </a:solidFill>
                <a:latin typeface="Verdana"/>
                <a:ea typeface="Verdana"/>
                <a:cs typeface="Verdana"/>
                <a:sym typeface="Verdana"/>
              </a:rPr>
              <a:t>list of tuples: include a list of column names</a:t>
            </a:r>
            <a:endParaRPr sz="2700">
              <a:solidFill>
                <a:schemeClr val="dk1"/>
              </a:solidFill>
              <a:latin typeface="Verdana"/>
              <a:ea typeface="Verdana"/>
              <a:cs typeface="Verdana"/>
              <a:sym typeface="Verdana"/>
            </a:endParaRPr>
          </a:p>
          <a:p>
            <a:pPr indent="-311150" lvl="0" marL="292100" rtl="0" algn="l">
              <a:lnSpc>
                <a:spcPct val="100000"/>
              </a:lnSpc>
              <a:spcBef>
                <a:spcPts val="0"/>
              </a:spcBef>
              <a:spcAft>
                <a:spcPts val="0"/>
              </a:spcAft>
              <a:buClr>
                <a:schemeClr val="dk1"/>
              </a:buClr>
              <a:buSzPts val="2700"/>
              <a:buFont typeface="Verdana"/>
              <a:buChar char="●"/>
            </a:pPr>
            <a:r>
              <a:rPr i="0" lang="en" sz="2700" u="none" cap="none" strike="noStrike">
                <a:solidFill>
                  <a:schemeClr val="dk1"/>
                </a:solidFill>
                <a:latin typeface="Verdana"/>
                <a:ea typeface="Verdana"/>
                <a:cs typeface="Verdana"/>
                <a:sym typeface="Verdana"/>
              </a:rPr>
              <a:t>list of values: specify value type</a:t>
            </a:r>
            <a:endParaRPr sz="2700">
              <a:solidFill>
                <a:schemeClr val="dk1"/>
              </a:solidFill>
              <a:latin typeface="Verdana"/>
              <a:ea typeface="Verdana"/>
              <a:cs typeface="Verdana"/>
              <a:sym typeface="Verdana"/>
            </a:endParaRPr>
          </a:p>
        </p:txBody>
      </p:sp>
      <p:sp>
        <p:nvSpPr>
          <p:cNvPr id="455" name="Google Shape;455;p78"/>
          <p:cNvSpPr txBox="1"/>
          <p:nvPr/>
        </p:nvSpPr>
        <p:spPr>
          <a:xfrm>
            <a:off x="93450" y="1975500"/>
            <a:ext cx="5085000" cy="1699500"/>
          </a:xfrm>
          <a:prstGeom prst="rect">
            <a:avLst/>
          </a:prstGeom>
          <a:noFill/>
          <a:ln cap="flat" cmpd="sng" w="9525">
            <a:solidFill>
              <a:srgbClr val="000000"/>
            </a:solidFill>
            <a:prstDash val="solid"/>
            <a:round/>
            <a:headEnd len="sm" w="sm" type="none"/>
            <a:tailEnd len="sm" w="sm" type="none"/>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408080"/>
              </a:buClr>
              <a:buSzPts val="900"/>
              <a:buFont typeface="Courier"/>
              <a:buNone/>
            </a:pPr>
            <a:r>
              <a:rPr b="0" i="1" lang="en" sz="900" u="none" cap="none" strike="noStrike">
                <a:solidFill>
                  <a:srgbClr val="408080"/>
                </a:solidFill>
                <a:latin typeface="Courier"/>
                <a:ea typeface="Courier"/>
                <a:cs typeface="Courier"/>
                <a:sym typeface="Courier"/>
              </a:rPr>
              <a:t># create a DataFrame from a list of tuples</a:t>
            </a:r>
            <a:endParaRPr b="0" i="0" sz="1300" u="none" cap="none" strike="noStrike">
              <a:solidFill>
                <a:srgbClr val="333333"/>
              </a:solidFill>
              <a:latin typeface="Avenir"/>
              <a:ea typeface="Avenir"/>
              <a:cs typeface="Avenir"/>
              <a:sym typeface="Avenir"/>
            </a:endParaRPr>
          </a:p>
          <a:p>
            <a:pPr indent="0" lvl="0" marL="0" marR="0" rtl="0" algn="l">
              <a:lnSpc>
                <a:spcPct val="100000"/>
              </a:lnSpc>
              <a:spcBef>
                <a:spcPts val="0"/>
              </a:spcBef>
              <a:spcAft>
                <a:spcPts val="0"/>
              </a:spcAft>
              <a:buClr>
                <a:srgbClr val="333333"/>
              </a:buClr>
              <a:buSzPts val="1300"/>
              <a:buFont typeface="Courier"/>
              <a:buNone/>
            </a:pPr>
            <a:r>
              <a:rPr b="0" i="0" lang="en" sz="1300" u="none" cap="none" strike="noStrike">
                <a:solidFill>
                  <a:srgbClr val="333333"/>
                </a:solidFill>
                <a:latin typeface="Courier"/>
                <a:ea typeface="Courier"/>
                <a:cs typeface="Courier"/>
                <a:sym typeface="Courier"/>
              </a:rPr>
              <a:t>df_from_other_list </a:t>
            </a:r>
            <a:r>
              <a:rPr b="0" i="0" lang="en" sz="1300" u="none" cap="none" strike="noStrike">
                <a:solidFill>
                  <a:srgbClr val="666666"/>
                </a:solidFill>
                <a:latin typeface="Courier"/>
                <a:ea typeface="Courier"/>
                <a:cs typeface="Courier"/>
                <a:sym typeface="Courier"/>
              </a:rPr>
              <a:t>=</a:t>
            </a:r>
            <a:r>
              <a:rPr b="0" i="0" lang="en" sz="1300" u="none" cap="none" strike="noStrike">
                <a:solidFill>
                  <a:srgbClr val="333333"/>
                </a:solidFill>
                <a:latin typeface="Courier"/>
                <a:ea typeface="Courier"/>
                <a:cs typeface="Courier"/>
                <a:sym typeface="Courier"/>
              </a:rPr>
              <a:t> spark</a:t>
            </a:r>
            <a:r>
              <a:rPr b="0" i="0" lang="en" sz="1300" u="none" cap="none" strike="noStrike">
                <a:solidFill>
                  <a:srgbClr val="666666"/>
                </a:solidFill>
                <a:latin typeface="Courier"/>
                <a:ea typeface="Courier"/>
                <a:cs typeface="Courier"/>
                <a:sym typeface="Courier"/>
              </a:rPr>
              <a:t>.</a:t>
            </a:r>
            <a:r>
              <a:rPr b="0" i="0" lang="en" sz="1300" u="none" cap="none" strike="noStrike">
                <a:solidFill>
                  <a:srgbClr val="333333"/>
                </a:solidFill>
                <a:latin typeface="Courier"/>
                <a:ea typeface="Courier"/>
                <a:cs typeface="Courier"/>
                <a:sym typeface="Courier"/>
              </a:rPr>
              <a:t>createDataFrame(</a:t>
            </a:r>
            <a:endParaRPr sz="900"/>
          </a:p>
          <a:p>
            <a:pPr indent="0" lvl="0" marL="0" marR="0" rtl="0" algn="l">
              <a:lnSpc>
                <a:spcPct val="100000"/>
              </a:lnSpc>
              <a:spcBef>
                <a:spcPts val="0"/>
              </a:spcBef>
              <a:spcAft>
                <a:spcPts val="0"/>
              </a:spcAft>
              <a:buClr>
                <a:srgbClr val="333333"/>
              </a:buClr>
              <a:buSzPts val="1300"/>
              <a:buFont typeface="Courier"/>
              <a:buNone/>
            </a:pPr>
            <a:r>
              <a:rPr b="0" i="0" lang="en" sz="1300" u="none" cap="none" strike="noStrike">
                <a:solidFill>
                  <a:srgbClr val="333333"/>
                </a:solidFill>
                <a:latin typeface="Courier"/>
                <a:ea typeface="Courier"/>
                <a:cs typeface="Courier"/>
                <a:sym typeface="Courier"/>
              </a:rPr>
              <a:t>    [(</a:t>
            </a:r>
            <a:r>
              <a:rPr b="0" i="0" lang="en" sz="1300" u="none" cap="none" strike="noStrike">
                <a:solidFill>
                  <a:srgbClr val="BA2121"/>
                </a:solidFill>
                <a:latin typeface="Courier"/>
                <a:ea typeface="Courier"/>
                <a:cs typeface="Courier"/>
                <a:sym typeface="Courier"/>
              </a:rPr>
              <a:t>'Chris'</a:t>
            </a:r>
            <a:r>
              <a:rPr b="0" i="0" lang="en" sz="1300" u="none" cap="none" strike="noStrike">
                <a:solidFill>
                  <a:srgbClr val="333333"/>
                </a:solidFill>
                <a:latin typeface="Courier"/>
                <a:ea typeface="Courier"/>
                <a:cs typeface="Courier"/>
                <a:sym typeface="Courier"/>
              </a:rPr>
              <a:t>,</a:t>
            </a:r>
            <a:r>
              <a:rPr b="0" i="0" lang="en" sz="1300" u="none" cap="none" strike="noStrike">
                <a:solidFill>
                  <a:srgbClr val="666666"/>
                </a:solidFill>
                <a:latin typeface="Courier"/>
                <a:ea typeface="Courier"/>
                <a:cs typeface="Courier"/>
                <a:sym typeface="Courier"/>
              </a:rPr>
              <a:t>67</a:t>
            </a:r>
            <a:r>
              <a:rPr b="0" i="0" lang="en" sz="1300" u="none" cap="none" strike="noStrike">
                <a:solidFill>
                  <a:srgbClr val="333333"/>
                </a:solidFill>
                <a:latin typeface="Courier"/>
                <a:ea typeface="Courier"/>
                <a:cs typeface="Courier"/>
                <a:sym typeface="Courier"/>
              </a:rPr>
              <a:t>),(</a:t>
            </a:r>
            <a:r>
              <a:rPr b="0" i="0" lang="en" sz="1300" u="none" cap="none" strike="noStrike">
                <a:solidFill>
                  <a:srgbClr val="BA2121"/>
                </a:solidFill>
                <a:latin typeface="Courier"/>
                <a:ea typeface="Courier"/>
                <a:cs typeface="Courier"/>
                <a:sym typeface="Courier"/>
              </a:rPr>
              <a:t>'Frank'</a:t>
            </a:r>
            <a:r>
              <a:rPr b="0" i="0" lang="en" sz="1300" u="none" cap="none" strike="noStrike">
                <a:solidFill>
                  <a:srgbClr val="333333"/>
                </a:solidFill>
                <a:latin typeface="Courier"/>
                <a:ea typeface="Courier"/>
                <a:cs typeface="Courier"/>
                <a:sym typeface="Courier"/>
              </a:rPr>
              <a:t>,</a:t>
            </a:r>
            <a:r>
              <a:rPr b="0" i="0" lang="en" sz="1300" u="none" cap="none" strike="noStrike">
                <a:solidFill>
                  <a:srgbClr val="666666"/>
                </a:solidFill>
                <a:latin typeface="Courier"/>
                <a:ea typeface="Courier"/>
                <a:cs typeface="Courier"/>
                <a:sym typeface="Courier"/>
              </a:rPr>
              <a:t>70</a:t>
            </a:r>
            <a:r>
              <a:rPr b="0" i="0" lang="en" sz="1300" u="none" cap="none" strike="noStrike">
                <a:solidFill>
                  <a:srgbClr val="333333"/>
                </a:solidFill>
                <a:latin typeface="Courier"/>
                <a:ea typeface="Courier"/>
                <a:cs typeface="Courier"/>
                <a:sym typeface="Courier"/>
              </a:rPr>
              <a:t>)], [</a:t>
            </a:r>
            <a:r>
              <a:rPr b="0" i="0" lang="en" sz="1300" u="none" cap="none" strike="noStrike">
                <a:solidFill>
                  <a:srgbClr val="BA2121"/>
                </a:solidFill>
                <a:latin typeface="Courier"/>
                <a:ea typeface="Courier"/>
                <a:cs typeface="Courier"/>
                <a:sym typeface="Courier"/>
              </a:rPr>
              <a:t>‘name'</a:t>
            </a:r>
            <a:r>
              <a:rPr b="0" i="0" lang="en" sz="1300" u="none" cap="none" strike="noStrike">
                <a:solidFill>
                  <a:srgbClr val="333333"/>
                </a:solidFill>
                <a:latin typeface="Courier"/>
                <a:ea typeface="Courier"/>
                <a:cs typeface="Courier"/>
                <a:sym typeface="Courier"/>
              </a:rPr>
              <a:t>,</a:t>
            </a:r>
            <a:r>
              <a:rPr b="0" i="0" lang="en" sz="1300" u="none" cap="none" strike="noStrike">
                <a:solidFill>
                  <a:srgbClr val="BA2121"/>
                </a:solidFill>
                <a:latin typeface="Courier"/>
                <a:ea typeface="Courier"/>
                <a:cs typeface="Courier"/>
                <a:sym typeface="Courier"/>
              </a:rPr>
              <a:t>'score'</a:t>
            </a:r>
            <a:r>
              <a:rPr b="0" i="0" lang="en" sz="1300" u="none" cap="none" strike="noStrike">
                <a:solidFill>
                  <a:srgbClr val="333333"/>
                </a:solidFill>
                <a:latin typeface="Courier"/>
                <a:ea typeface="Courier"/>
                <a:cs typeface="Courier"/>
                <a:sym typeface="Courier"/>
              </a:rPr>
              <a:t>])</a:t>
            </a:r>
            <a:endParaRPr sz="900"/>
          </a:p>
          <a:p>
            <a:pPr indent="0" lvl="0" marL="0" marR="0" rtl="0" algn="l">
              <a:lnSpc>
                <a:spcPct val="100000"/>
              </a:lnSpc>
              <a:spcBef>
                <a:spcPts val="0"/>
              </a:spcBef>
              <a:spcAft>
                <a:spcPts val="0"/>
              </a:spcAft>
              <a:buClr>
                <a:srgbClr val="333333"/>
              </a:buClr>
              <a:buSzPts val="900"/>
              <a:buFont typeface="Courier"/>
              <a:buNone/>
            </a:pPr>
            <a:r>
              <a:rPr b="0" i="0" lang="en" sz="900" u="none" cap="none" strike="noStrike">
                <a:solidFill>
                  <a:srgbClr val="333333"/>
                </a:solidFill>
                <a:latin typeface="Courier"/>
                <a:ea typeface="Courier"/>
                <a:cs typeface="Courier"/>
                <a:sym typeface="Courier"/>
              </a:rPr>
              <a:t>df_from_other_list</a:t>
            </a:r>
            <a:r>
              <a:rPr b="0" i="0" lang="en" sz="900" u="none" cap="none" strike="noStrike">
                <a:solidFill>
                  <a:srgbClr val="666666"/>
                </a:solidFill>
                <a:latin typeface="Courier"/>
                <a:ea typeface="Courier"/>
                <a:cs typeface="Courier"/>
                <a:sym typeface="Courier"/>
              </a:rPr>
              <a:t>.</a:t>
            </a:r>
            <a:r>
              <a:rPr b="0" i="0" lang="en" sz="900" u="none" cap="none" strike="noStrike">
                <a:solidFill>
                  <a:srgbClr val="333333"/>
                </a:solidFill>
                <a:latin typeface="Courier"/>
                <a:ea typeface="Courier"/>
                <a:cs typeface="Courier"/>
                <a:sym typeface="Courier"/>
              </a:rPr>
              <a:t>show()</a:t>
            </a:r>
            <a:endParaRPr sz="900"/>
          </a:p>
          <a:p>
            <a:pPr indent="0" lvl="0" marL="0" marR="0" rtl="0" algn="r">
              <a:lnSpc>
                <a:spcPct val="100000"/>
              </a:lnSpc>
              <a:spcBef>
                <a:spcPts val="0"/>
              </a:spcBef>
              <a:spcAft>
                <a:spcPts val="0"/>
              </a:spcAft>
              <a:buClr>
                <a:srgbClr val="000000"/>
              </a:buClr>
              <a:buSzPts val="900"/>
              <a:buFont typeface="Courier"/>
              <a:buNone/>
            </a:pPr>
            <a:r>
              <a:t/>
            </a:r>
            <a:endParaRPr b="0" i="0" sz="900" u="none" cap="none" strike="noStrike">
              <a:solidFill>
                <a:srgbClr val="333333"/>
              </a:solidFill>
              <a:latin typeface="Courier"/>
              <a:ea typeface="Courier"/>
              <a:cs typeface="Courier"/>
              <a:sym typeface="Courier"/>
            </a:endParaRPr>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name|score|</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|Chris|   67|</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|Frank|   70|</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a:t>
            </a:r>
            <a:endParaRPr sz="900"/>
          </a:p>
        </p:txBody>
      </p:sp>
      <p:sp>
        <p:nvSpPr>
          <p:cNvPr id="456" name="Google Shape;456;p78"/>
          <p:cNvSpPr txBox="1"/>
          <p:nvPr/>
        </p:nvSpPr>
        <p:spPr>
          <a:xfrm>
            <a:off x="5178450" y="1975500"/>
            <a:ext cx="3937800" cy="2266200"/>
          </a:xfrm>
          <a:prstGeom prst="rect">
            <a:avLst/>
          </a:prstGeom>
          <a:noFill/>
          <a:ln cap="flat" cmpd="sng" w="9525">
            <a:solidFill>
              <a:srgbClr val="000000"/>
            </a:solidFill>
            <a:prstDash val="solid"/>
            <a:round/>
            <a:headEnd len="sm" w="sm" type="none"/>
            <a:tailEnd len="sm" w="sm" type="none"/>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408080"/>
              </a:buClr>
              <a:buSzPts val="900"/>
              <a:buFont typeface="Courier"/>
              <a:buNone/>
            </a:pPr>
            <a:r>
              <a:rPr b="0" i="1" lang="en" sz="900" u="none" cap="none" strike="noStrike">
                <a:solidFill>
                  <a:srgbClr val="408080"/>
                </a:solidFill>
                <a:latin typeface="Courier"/>
                <a:ea typeface="Courier"/>
                <a:cs typeface="Courier"/>
                <a:sym typeface="Courier"/>
              </a:rPr>
              <a:t># create a DataFrame from a list of values; </a:t>
            </a:r>
            <a:endParaRPr b="0" i="0" sz="1300" u="none" cap="none" strike="noStrike">
              <a:solidFill>
                <a:srgbClr val="333333"/>
              </a:solidFill>
              <a:latin typeface="Avenir"/>
              <a:ea typeface="Avenir"/>
              <a:cs typeface="Avenir"/>
              <a:sym typeface="Avenir"/>
            </a:endParaRPr>
          </a:p>
          <a:p>
            <a:pPr indent="0" lvl="0" marL="0" marR="0" rtl="0" algn="l">
              <a:lnSpc>
                <a:spcPct val="100000"/>
              </a:lnSpc>
              <a:spcBef>
                <a:spcPts val="0"/>
              </a:spcBef>
              <a:spcAft>
                <a:spcPts val="0"/>
              </a:spcAft>
              <a:buClr>
                <a:srgbClr val="408080"/>
              </a:buClr>
              <a:buSzPts val="900"/>
              <a:buFont typeface="Courier"/>
              <a:buNone/>
            </a:pPr>
            <a:r>
              <a:rPr b="0" i="1" lang="en" sz="900" u="none" cap="none" strike="noStrike">
                <a:solidFill>
                  <a:srgbClr val="408080"/>
                </a:solidFill>
                <a:latin typeface="Courier"/>
                <a:ea typeface="Courier"/>
                <a:cs typeface="Courier"/>
                <a:sym typeface="Courier"/>
              </a:rPr>
              <a:t># note that you must specify the data type</a:t>
            </a:r>
            <a:endParaRPr b="0" i="0" sz="1300" u="none" cap="none" strike="noStrike">
              <a:solidFill>
                <a:srgbClr val="333333"/>
              </a:solidFill>
              <a:latin typeface="Avenir"/>
              <a:ea typeface="Avenir"/>
              <a:cs typeface="Avenir"/>
              <a:sym typeface="Avenir"/>
            </a:endParaRPr>
          </a:p>
          <a:p>
            <a:pPr indent="0" lvl="0" marL="0" marR="0" rtl="0" algn="l">
              <a:lnSpc>
                <a:spcPct val="100000"/>
              </a:lnSpc>
              <a:spcBef>
                <a:spcPts val="0"/>
              </a:spcBef>
              <a:spcAft>
                <a:spcPts val="0"/>
              </a:spcAft>
              <a:buClr>
                <a:srgbClr val="008000"/>
              </a:buClr>
              <a:buSzPts val="900"/>
              <a:buFont typeface="Courier"/>
              <a:buNone/>
            </a:pPr>
            <a:r>
              <a:rPr b="1" i="0" lang="en" sz="900" u="none" cap="none" strike="noStrike">
                <a:solidFill>
                  <a:srgbClr val="008000"/>
                </a:solidFill>
                <a:latin typeface="Courier"/>
                <a:ea typeface="Courier"/>
                <a:cs typeface="Courier"/>
                <a:sym typeface="Courier"/>
              </a:rPr>
              <a:t>from</a:t>
            </a:r>
            <a:r>
              <a:rPr b="0" i="0" lang="en" sz="900" u="none" cap="none" strike="noStrike">
                <a:solidFill>
                  <a:srgbClr val="333333"/>
                </a:solidFill>
                <a:latin typeface="Courier"/>
                <a:ea typeface="Courier"/>
                <a:cs typeface="Courier"/>
                <a:sym typeface="Courier"/>
              </a:rPr>
              <a:t> </a:t>
            </a:r>
            <a:r>
              <a:rPr b="1" i="0" lang="en" sz="900" u="none" cap="none" strike="noStrike">
                <a:solidFill>
                  <a:srgbClr val="0000FF"/>
                </a:solidFill>
                <a:latin typeface="Courier"/>
                <a:ea typeface="Courier"/>
                <a:cs typeface="Courier"/>
                <a:sym typeface="Courier"/>
              </a:rPr>
              <a:t>pyspark.sql.types</a:t>
            </a:r>
            <a:r>
              <a:rPr b="0" i="0" lang="en" sz="900" u="none" cap="none" strike="noStrike">
                <a:solidFill>
                  <a:srgbClr val="333333"/>
                </a:solidFill>
                <a:latin typeface="Courier"/>
                <a:ea typeface="Courier"/>
                <a:cs typeface="Courier"/>
                <a:sym typeface="Courier"/>
              </a:rPr>
              <a:t> </a:t>
            </a:r>
            <a:r>
              <a:rPr b="1" i="0" lang="en" sz="900" u="none" cap="none" strike="noStrike">
                <a:solidFill>
                  <a:srgbClr val="008000"/>
                </a:solidFill>
                <a:latin typeface="Courier"/>
                <a:ea typeface="Courier"/>
                <a:cs typeface="Courier"/>
                <a:sym typeface="Courier"/>
              </a:rPr>
              <a:t>import</a:t>
            </a:r>
            <a:r>
              <a:rPr b="0" i="0" lang="en" sz="900" u="none" cap="none" strike="noStrike">
                <a:solidFill>
                  <a:srgbClr val="333333"/>
                </a:solidFill>
                <a:latin typeface="Courier"/>
                <a:ea typeface="Courier"/>
                <a:cs typeface="Courier"/>
                <a:sym typeface="Courier"/>
              </a:rPr>
              <a:t> FloatType</a:t>
            </a:r>
            <a:endParaRPr b="0" i="0" sz="1300" u="none" cap="none" strike="noStrike">
              <a:solidFill>
                <a:srgbClr val="333333"/>
              </a:solidFill>
              <a:latin typeface="Avenir"/>
              <a:ea typeface="Avenir"/>
              <a:cs typeface="Avenir"/>
              <a:sym typeface="Avenir"/>
            </a:endParaRPr>
          </a:p>
          <a:p>
            <a:pPr indent="0" lvl="0" marL="0" marR="0" rtl="0" algn="l">
              <a:lnSpc>
                <a:spcPct val="100000"/>
              </a:lnSpc>
              <a:spcBef>
                <a:spcPts val="0"/>
              </a:spcBef>
              <a:spcAft>
                <a:spcPts val="0"/>
              </a:spcAft>
              <a:buClr>
                <a:srgbClr val="333333"/>
              </a:buClr>
              <a:buSzPts val="1300"/>
              <a:buFont typeface="Courier"/>
              <a:buNone/>
            </a:pPr>
            <a:r>
              <a:rPr b="0" i="0" lang="en" sz="1300" u="none" cap="none" strike="noStrike">
                <a:solidFill>
                  <a:srgbClr val="333333"/>
                </a:solidFill>
                <a:latin typeface="Courier"/>
                <a:ea typeface="Courier"/>
                <a:cs typeface="Courier"/>
                <a:sym typeface="Courier"/>
              </a:rPr>
              <a:t>df_from_list </a:t>
            </a:r>
            <a:r>
              <a:rPr b="0" i="0" lang="en" sz="1300" u="none" cap="none" strike="noStrike">
                <a:solidFill>
                  <a:srgbClr val="666666"/>
                </a:solidFill>
                <a:latin typeface="Courier"/>
                <a:ea typeface="Courier"/>
                <a:cs typeface="Courier"/>
                <a:sym typeface="Courier"/>
              </a:rPr>
              <a:t>=</a:t>
            </a:r>
            <a:r>
              <a:rPr b="0" i="0" lang="en" sz="1300" u="none" cap="none" strike="noStrike">
                <a:solidFill>
                  <a:srgbClr val="333333"/>
                </a:solidFill>
                <a:latin typeface="Courier"/>
                <a:ea typeface="Courier"/>
                <a:cs typeface="Courier"/>
                <a:sym typeface="Courier"/>
              </a:rPr>
              <a:t> spark</a:t>
            </a:r>
            <a:r>
              <a:rPr b="0" i="0" lang="en" sz="1300" u="none" cap="none" strike="noStrike">
                <a:solidFill>
                  <a:srgbClr val="666666"/>
                </a:solidFill>
                <a:latin typeface="Courier"/>
                <a:ea typeface="Courier"/>
                <a:cs typeface="Courier"/>
                <a:sym typeface="Courier"/>
              </a:rPr>
              <a:t>.</a:t>
            </a:r>
            <a:r>
              <a:rPr b="0" i="0" lang="en" sz="1300" u="none" cap="none" strike="noStrike">
                <a:solidFill>
                  <a:srgbClr val="333333"/>
                </a:solidFill>
                <a:latin typeface="Courier"/>
                <a:ea typeface="Courier"/>
                <a:cs typeface="Courier"/>
                <a:sym typeface="Courier"/>
              </a:rPr>
              <a:t>createDataFrame(</a:t>
            </a:r>
            <a:endParaRPr sz="900"/>
          </a:p>
          <a:p>
            <a:pPr indent="0" lvl="0" marL="0" marR="0" rtl="0" algn="l">
              <a:lnSpc>
                <a:spcPct val="100000"/>
              </a:lnSpc>
              <a:spcBef>
                <a:spcPts val="0"/>
              </a:spcBef>
              <a:spcAft>
                <a:spcPts val="0"/>
              </a:spcAft>
              <a:buClr>
                <a:srgbClr val="333333"/>
              </a:buClr>
              <a:buSzPts val="1300"/>
              <a:buFont typeface="Courier"/>
              <a:buNone/>
            </a:pPr>
            <a:r>
              <a:rPr b="0" i="0" lang="en" sz="1300" u="none" cap="none" strike="noStrike">
                <a:solidFill>
                  <a:srgbClr val="333333"/>
                </a:solidFill>
                <a:latin typeface="Courier"/>
                <a:ea typeface="Courier"/>
                <a:cs typeface="Courier"/>
                <a:sym typeface="Courier"/>
              </a:rPr>
              <a:t>    [</a:t>
            </a:r>
            <a:r>
              <a:rPr b="0" i="0" lang="en" sz="1300" u="none" cap="none" strike="noStrike">
                <a:solidFill>
                  <a:srgbClr val="666666"/>
                </a:solidFill>
                <a:latin typeface="Courier"/>
                <a:ea typeface="Courier"/>
                <a:cs typeface="Courier"/>
                <a:sym typeface="Courier"/>
              </a:rPr>
              <a:t>1.0</a:t>
            </a:r>
            <a:r>
              <a:rPr b="0" i="0" lang="en" sz="1300" u="none" cap="none" strike="noStrike">
                <a:solidFill>
                  <a:srgbClr val="333333"/>
                </a:solidFill>
                <a:latin typeface="Courier"/>
                <a:ea typeface="Courier"/>
                <a:cs typeface="Courier"/>
                <a:sym typeface="Courier"/>
              </a:rPr>
              <a:t>,</a:t>
            </a:r>
            <a:r>
              <a:rPr b="0" i="0" lang="en" sz="1300" u="none" cap="none" strike="noStrike">
                <a:solidFill>
                  <a:srgbClr val="666666"/>
                </a:solidFill>
                <a:latin typeface="Courier"/>
                <a:ea typeface="Courier"/>
                <a:cs typeface="Courier"/>
                <a:sym typeface="Courier"/>
              </a:rPr>
              <a:t>2.0</a:t>
            </a:r>
            <a:r>
              <a:rPr b="0" i="0" lang="en" sz="1300" u="none" cap="none" strike="noStrike">
                <a:solidFill>
                  <a:srgbClr val="333333"/>
                </a:solidFill>
                <a:latin typeface="Courier"/>
                <a:ea typeface="Courier"/>
                <a:cs typeface="Courier"/>
                <a:sym typeface="Courier"/>
              </a:rPr>
              <a:t>,</a:t>
            </a:r>
            <a:r>
              <a:rPr b="0" i="0" lang="en" sz="1300" u="none" cap="none" strike="noStrike">
                <a:solidFill>
                  <a:srgbClr val="666666"/>
                </a:solidFill>
                <a:latin typeface="Courier"/>
                <a:ea typeface="Courier"/>
                <a:cs typeface="Courier"/>
                <a:sym typeface="Courier"/>
              </a:rPr>
              <a:t>3.0</a:t>
            </a:r>
            <a:r>
              <a:rPr b="0" i="0" lang="en" sz="1300" u="none" cap="none" strike="noStrike">
                <a:solidFill>
                  <a:srgbClr val="333333"/>
                </a:solidFill>
                <a:latin typeface="Courier"/>
                <a:ea typeface="Courier"/>
                <a:cs typeface="Courier"/>
                <a:sym typeface="Courier"/>
              </a:rPr>
              <a:t>,</a:t>
            </a:r>
            <a:r>
              <a:rPr b="0" i="0" lang="en" sz="1300" u="none" cap="none" strike="noStrike">
                <a:solidFill>
                  <a:srgbClr val="666666"/>
                </a:solidFill>
                <a:latin typeface="Courier"/>
                <a:ea typeface="Courier"/>
                <a:cs typeface="Courier"/>
                <a:sym typeface="Courier"/>
              </a:rPr>
              <a:t>4.0</a:t>
            </a:r>
            <a:r>
              <a:rPr b="0" i="0" lang="en" sz="1300" u="none" cap="none" strike="noStrike">
                <a:solidFill>
                  <a:srgbClr val="333333"/>
                </a:solidFill>
                <a:latin typeface="Courier"/>
                <a:ea typeface="Courier"/>
                <a:cs typeface="Courier"/>
                <a:sym typeface="Courier"/>
              </a:rPr>
              <a:t>,</a:t>
            </a:r>
            <a:r>
              <a:rPr b="0" i="0" lang="en" sz="1300" u="none" cap="none" strike="noStrike">
                <a:solidFill>
                  <a:srgbClr val="666666"/>
                </a:solidFill>
                <a:latin typeface="Courier"/>
                <a:ea typeface="Courier"/>
                <a:cs typeface="Courier"/>
                <a:sym typeface="Courier"/>
              </a:rPr>
              <a:t>5.0</a:t>
            </a:r>
            <a:r>
              <a:rPr b="0" i="0" lang="en" sz="1300" u="none" cap="none" strike="noStrike">
                <a:solidFill>
                  <a:srgbClr val="333333"/>
                </a:solidFill>
                <a:latin typeface="Courier"/>
                <a:ea typeface="Courier"/>
                <a:cs typeface="Courier"/>
                <a:sym typeface="Courier"/>
              </a:rPr>
              <a:t>], FloatType())</a:t>
            </a:r>
            <a:endParaRPr sz="900"/>
          </a:p>
          <a:p>
            <a:pPr indent="0" lvl="0" marL="0" marR="0" rtl="0" algn="l">
              <a:lnSpc>
                <a:spcPct val="100000"/>
              </a:lnSpc>
              <a:spcBef>
                <a:spcPts val="0"/>
              </a:spcBef>
              <a:spcAft>
                <a:spcPts val="0"/>
              </a:spcAft>
              <a:buClr>
                <a:srgbClr val="333333"/>
              </a:buClr>
              <a:buSzPts val="900"/>
              <a:buFont typeface="Courier"/>
              <a:buNone/>
            </a:pPr>
            <a:r>
              <a:rPr b="0" i="0" lang="en" sz="900" u="none" cap="none" strike="noStrike">
                <a:solidFill>
                  <a:srgbClr val="333333"/>
                </a:solidFill>
                <a:latin typeface="Courier"/>
                <a:ea typeface="Courier"/>
                <a:cs typeface="Courier"/>
                <a:sym typeface="Courier"/>
              </a:rPr>
              <a:t>df_from_list</a:t>
            </a:r>
            <a:r>
              <a:rPr b="0" i="0" lang="en" sz="900" u="none" cap="none" strike="noStrike">
                <a:solidFill>
                  <a:srgbClr val="666666"/>
                </a:solidFill>
                <a:latin typeface="Courier"/>
                <a:ea typeface="Courier"/>
                <a:cs typeface="Courier"/>
                <a:sym typeface="Courier"/>
              </a:rPr>
              <a:t>.</a:t>
            </a:r>
            <a:r>
              <a:rPr b="0" i="0" lang="en" sz="900" u="none" cap="none" strike="noStrike">
                <a:solidFill>
                  <a:srgbClr val="333333"/>
                </a:solidFill>
                <a:latin typeface="Courier"/>
                <a:ea typeface="Courier"/>
                <a:cs typeface="Courier"/>
                <a:sym typeface="Courier"/>
              </a:rPr>
              <a:t>show()</a:t>
            </a:r>
            <a:endParaRPr sz="900"/>
          </a:p>
          <a:p>
            <a:pPr indent="0" lvl="0" marL="0" marR="0" rtl="0" algn="r">
              <a:lnSpc>
                <a:spcPct val="100000"/>
              </a:lnSpc>
              <a:spcBef>
                <a:spcPts val="0"/>
              </a:spcBef>
              <a:spcAft>
                <a:spcPts val="0"/>
              </a:spcAft>
              <a:buClr>
                <a:srgbClr val="000000"/>
              </a:buClr>
              <a:buSzPts val="900"/>
              <a:buFont typeface="Courier"/>
              <a:buNone/>
            </a:pPr>
            <a:r>
              <a:t/>
            </a:r>
            <a:endParaRPr b="0" i="0" sz="900" u="none" cap="none" strike="noStrike">
              <a:solidFill>
                <a:srgbClr val="333333"/>
              </a:solidFill>
              <a:latin typeface="Courier"/>
              <a:ea typeface="Courier"/>
              <a:cs typeface="Courier"/>
              <a:sym typeface="Courier"/>
            </a:endParaRPr>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|value|</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1.0|</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2.0|</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3.0|</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4.0|</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5.0|</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a:t>
            </a:r>
            <a:endParaRPr sz="9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0" name="Shape 460"/>
        <p:cNvGrpSpPr/>
        <p:nvPr/>
      </p:nvGrpSpPr>
      <p:grpSpPr>
        <a:xfrm>
          <a:off x="0" y="0"/>
          <a:ext cx="0" cy="0"/>
          <a:chOff x="0" y="0"/>
          <a:chExt cx="0" cy="0"/>
        </a:xfrm>
      </p:grpSpPr>
      <p:sp>
        <p:nvSpPr>
          <p:cNvPr id="461" name="Google Shape;461;p79"/>
          <p:cNvSpPr txBox="1"/>
          <p:nvPr>
            <p:ph type="title"/>
          </p:nvPr>
        </p:nvSpPr>
        <p:spPr>
          <a:xfrm>
            <a:off x="285750" y="276969"/>
            <a:ext cx="8572500" cy="381600"/>
          </a:xfrm>
          <a:prstGeom prst="rect">
            <a:avLst/>
          </a:prstGeom>
          <a:noFill/>
          <a:ln>
            <a:noFill/>
          </a:ln>
        </p:spPr>
        <p:txBody>
          <a:bodyPr anchorCtr="0" anchor="t" bIns="32750" lIns="32750" spcFirstLastPara="1" rIns="32750" wrap="square" tIns="32750">
            <a:normAutofit fontScale="90000"/>
          </a:bodyPr>
          <a:lstStyle/>
          <a:p>
            <a:pPr indent="0" lvl="0" marL="0" marR="0" rtl="0" algn="l">
              <a:lnSpc>
                <a:spcPct val="80000"/>
              </a:lnSpc>
              <a:spcBef>
                <a:spcPts val="0"/>
              </a:spcBef>
              <a:spcAft>
                <a:spcPts val="0"/>
              </a:spcAft>
              <a:buClr>
                <a:schemeClr val="accent1"/>
              </a:buClr>
              <a:buSzPct val="93939"/>
              <a:buFont typeface="Arial"/>
              <a:buNone/>
            </a:pPr>
            <a:r>
              <a:rPr lang="en" sz="3300">
                <a:latin typeface="Verdana"/>
                <a:ea typeface="Verdana"/>
                <a:cs typeface="Verdana"/>
                <a:sym typeface="Verdana"/>
              </a:rPr>
              <a:t>Creating A Dataframe From An RDD</a:t>
            </a:r>
            <a:endParaRPr sz="3300">
              <a:latin typeface="Verdana"/>
              <a:ea typeface="Verdana"/>
              <a:cs typeface="Verdana"/>
              <a:sym typeface="Verdana"/>
            </a:endParaRPr>
          </a:p>
        </p:txBody>
      </p:sp>
      <p:sp>
        <p:nvSpPr>
          <p:cNvPr id="462" name="Google Shape;462;p79"/>
          <p:cNvSpPr txBox="1"/>
          <p:nvPr>
            <p:ph idx="1" type="body"/>
          </p:nvPr>
        </p:nvSpPr>
        <p:spPr>
          <a:xfrm>
            <a:off x="209550" y="897375"/>
            <a:ext cx="5014800" cy="2184900"/>
          </a:xfrm>
          <a:prstGeom prst="rect">
            <a:avLst/>
          </a:prstGeom>
          <a:noFill/>
          <a:ln>
            <a:noFill/>
          </a:ln>
        </p:spPr>
        <p:txBody>
          <a:bodyPr anchorCtr="0" anchor="t" bIns="32750" lIns="32750" spcFirstLastPara="1" rIns="32750" wrap="square" tIns="32750">
            <a:normAutofit/>
          </a:bodyPr>
          <a:lstStyle/>
          <a:p>
            <a:pPr indent="-311150" lvl="0" marL="292100" rtl="0" algn="l">
              <a:lnSpc>
                <a:spcPct val="100000"/>
              </a:lnSpc>
              <a:spcBef>
                <a:spcPts val="0"/>
              </a:spcBef>
              <a:spcAft>
                <a:spcPts val="0"/>
              </a:spcAft>
              <a:buClr>
                <a:schemeClr val="dk1"/>
              </a:buClr>
              <a:buSzPts val="2700"/>
              <a:buFont typeface="Verdana"/>
              <a:buChar char="●"/>
            </a:pPr>
            <a:r>
              <a:rPr i="0" lang="en" sz="2700" u="none" cap="none" strike="noStrike">
                <a:solidFill>
                  <a:schemeClr val="dk1"/>
                </a:solidFill>
                <a:latin typeface="Verdana"/>
                <a:ea typeface="Verdana"/>
                <a:cs typeface="Verdana"/>
                <a:sym typeface="Verdana"/>
              </a:rPr>
              <a:t>simple of you’re ok with</a:t>
            </a:r>
            <a:br>
              <a:rPr i="0" lang="en" sz="2700" u="none" cap="none" strike="noStrike">
                <a:solidFill>
                  <a:schemeClr val="dk1"/>
                </a:solidFill>
                <a:latin typeface="Verdana"/>
                <a:ea typeface="Verdana"/>
                <a:cs typeface="Verdana"/>
                <a:sym typeface="Verdana"/>
              </a:rPr>
            </a:br>
            <a:r>
              <a:rPr i="0" lang="en" sz="2700" u="none" cap="none" strike="noStrike">
                <a:solidFill>
                  <a:schemeClr val="dk1"/>
                </a:solidFill>
                <a:latin typeface="Verdana"/>
                <a:ea typeface="Verdana"/>
                <a:cs typeface="Verdana"/>
                <a:sym typeface="Verdana"/>
              </a:rPr>
              <a:t>default column names</a:t>
            </a:r>
            <a:endParaRPr sz="2700">
              <a:solidFill>
                <a:schemeClr val="dk1"/>
              </a:solidFill>
              <a:latin typeface="Verdana"/>
              <a:ea typeface="Verdana"/>
              <a:cs typeface="Verdana"/>
              <a:sym typeface="Verdana"/>
            </a:endParaRPr>
          </a:p>
          <a:p>
            <a:pPr indent="-311150" lvl="0" marL="292100" rtl="0" algn="l">
              <a:lnSpc>
                <a:spcPct val="100000"/>
              </a:lnSpc>
              <a:spcBef>
                <a:spcPts val="0"/>
              </a:spcBef>
              <a:spcAft>
                <a:spcPts val="0"/>
              </a:spcAft>
              <a:buClr>
                <a:schemeClr val="dk1"/>
              </a:buClr>
              <a:buSzPts val="2700"/>
              <a:buFont typeface="Verdana"/>
              <a:buChar char="●"/>
            </a:pPr>
            <a:r>
              <a:rPr i="0" lang="en" sz="2700" u="none" cap="none" strike="noStrike">
                <a:solidFill>
                  <a:schemeClr val="dk1"/>
                </a:solidFill>
                <a:latin typeface="Verdana"/>
                <a:ea typeface="Verdana"/>
                <a:cs typeface="Verdana"/>
                <a:sym typeface="Verdana"/>
              </a:rPr>
              <a:t>need to create a </a:t>
            </a:r>
            <a:br>
              <a:rPr i="0" lang="en" sz="2700" u="none" cap="none" strike="noStrike">
                <a:solidFill>
                  <a:schemeClr val="dk1"/>
                </a:solidFill>
                <a:latin typeface="Verdana"/>
                <a:ea typeface="Verdana"/>
                <a:cs typeface="Verdana"/>
                <a:sym typeface="Verdana"/>
              </a:rPr>
            </a:br>
            <a:r>
              <a:rPr i="0" lang="en" sz="2700" u="none" cap="none" strike="noStrike">
                <a:solidFill>
                  <a:schemeClr val="dk1"/>
                </a:solidFill>
                <a:latin typeface="Verdana"/>
                <a:ea typeface="Verdana"/>
                <a:cs typeface="Verdana"/>
                <a:sym typeface="Verdana"/>
              </a:rPr>
              <a:t>pyspark.sql.Row if you</a:t>
            </a:r>
            <a:endParaRPr sz="2700">
              <a:solidFill>
                <a:schemeClr val="dk1"/>
              </a:solidFill>
              <a:latin typeface="Verdana"/>
              <a:ea typeface="Verdana"/>
              <a:cs typeface="Verdana"/>
              <a:sym typeface="Verdana"/>
            </a:endParaRPr>
          </a:p>
          <a:p>
            <a:pPr indent="0" lvl="0" marL="292100" rtl="0" algn="l">
              <a:lnSpc>
                <a:spcPct val="100000"/>
              </a:lnSpc>
              <a:spcBef>
                <a:spcPts val="0"/>
              </a:spcBef>
              <a:spcAft>
                <a:spcPts val="0"/>
              </a:spcAft>
              <a:buNone/>
            </a:pPr>
            <a:r>
              <a:rPr i="0" lang="en" sz="2700" u="none" cap="none" strike="noStrike">
                <a:solidFill>
                  <a:schemeClr val="dk1"/>
                </a:solidFill>
                <a:latin typeface="Verdana"/>
                <a:ea typeface="Verdana"/>
                <a:cs typeface="Verdana"/>
                <a:sym typeface="Verdana"/>
              </a:rPr>
              <a:t>want</a:t>
            </a:r>
            <a:r>
              <a:rPr lang="en" sz="2700">
                <a:solidFill>
                  <a:schemeClr val="dk1"/>
                </a:solidFill>
                <a:latin typeface="Verdana"/>
                <a:ea typeface="Verdana"/>
                <a:cs typeface="Verdana"/>
                <a:sym typeface="Verdana"/>
              </a:rPr>
              <a:t> </a:t>
            </a:r>
            <a:r>
              <a:rPr i="0" lang="en" sz="2700" u="none" cap="none" strike="noStrike">
                <a:solidFill>
                  <a:schemeClr val="dk1"/>
                </a:solidFill>
                <a:latin typeface="Verdana"/>
                <a:ea typeface="Verdana"/>
                <a:cs typeface="Verdana"/>
                <a:sym typeface="Verdana"/>
              </a:rPr>
              <a:t>better column names</a:t>
            </a:r>
            <a:endParaRPr sz="2700">
              <a:solidFill>
                <a:schemeClr val="dk1"/>
              </a:solidFill>
              <a:latin typeface="Verdana"/>
              <a:ea typeface="Verdana"/>
              <a:cs typeface="Verdana"/>
              <a:sym typeface="Verdana"/>
            </a:endParaRPr>
          </a:p>
        </p:txBody>
      </p:sp>
      <p:sp>
        <p:nvSpPr>
          <p:cNvPr id="463" name="Google Shape;463;p79"/>
          <p:cNvSpPr txBox="1"/>
          <p:nvPr/>
        </p:nvSpPr>
        <p:spPr>
          <a:xfrm>
            <a:off x="712935" y="3214681"/>
            <a:ext cx="4131600" cy="622800"/>
          </a:xfrm>
          <a:prstGeom prst="rect">
            <a:avLst/>
          </a:prstGeom>
          <a:noFill/>
          <a:ln cap="flat" cmpd="sng" w="9525">
            <a:solidFill>
              <a:srgbClr val="000000"/>
            </a:solidFill>
            <a:prstDash val="solid"/>
            <a:round/>
            <a:headEnd len="sm" w="sm" type="none"/>
            <a:tailEnd len="sm" w="sm" type="none"/>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408080"/>
              </a:buClr>
              <a:buSzPts val="900"/>
              <a:buFont typeface="Courier"/>
              <a:buNone/>
            </a:pPr>
            <a:r>
              <a:rPr b="0" i="1" lang="en" sz="900" u="none" cap="none" strike="noStrike">
                <a:solidFill>
                  <a:srgbClr val="408080"/>
                </a:solidFill>
                <a:latin typeface="Courier"/>
                <a:ea typeface="Courier"/>
                <a:cs typeface="Courier"/>
                <a:sym typeface="Courier"/>
              </a:rPr>
              <a:t># create an RDD</a:t>
            </a:r>
            <a:endParaRPr b="0" i="0" sz="1300" u="none" cap="none" strike="noStrike">
              <a:solidFill>
                <a:srgbClr val="333333"/>
              </a:solidFill>
              <a:latin typeface="Avenir"/>
              <a:ea typeface="Avenir"/>
              <a:cs typeface="Avenir"/>
              <a:sym typeface="Avenir"/>
            </a:endParaRPr>
          </a:p>
          <a:p>
            <a:pPr indent="0" lvl="0" marL="0" marR="0" rtl="0" algn="l">
              <a:lnSpc>
                <a:spcPct val="100000"/>
              </a:lnSpc>
              <a:spcBef>
                <a:spcPts val="0"/>
              </a:spcBef>
              <a:spcAft>
                <a:spcPts val="0"/>
              </a:spcAft>
              <a:buClr>
                <a:srgbClr val="008000"/>
              </a:buClr>
              <a:buSzPts val="900"/>
              <a:buFont typeface="Courier"/>
              <a:buNone/>
            </a:pPr>
            <a:r>
              <a:rPr b="1" i="0" lang="en" sz="900" u="none" cap="none" strike="noStrike">
                <a:solidFill>
                  <a:srgbClr val="008000"/>
                </a:solidFill>
                <a:latin typeface="Courier"/>
                <a:ea typeface="Courier"/>
                <a:cs typeface="Courier"/>
                <a:sym typeface="Courier"/>
              </a:rPr>
              <a:t>from</a:t>
            </a:r>
            <a:r>
              <a:rPr b="0" i="0" lang="en" sz="900" u="none" cap="none" strike="noStrike">
                <a:solidFill>
                  <a:srgbClr val="333333"/>
                </a:solidFill>
                <a:latin typeface="Courier"/>
                <a:ea typeface="Courier"/>
                <a:cs typeface="Courier"/>
                <a:sym typeface="Courier"/>
              </a:rPr>
              <a:t> </a:t>
            </a:r>
            <a:r>
              <a:rPr b="1" i="0" lang="en" sz="900" u="none" cap="none" strike="noStrike">
                <a:solidFill>
                  <a:srgbClr val="0000FF"/>
                </a:solidFill>
                <a:latin typeface="Courier"/>
                <a:ea typeface="Courier"/>
                <a:cs typeface="Courier"/>
                <a:sym typeface="Courier"/>
              </a:rPr>
              <a:t>pyspark</a:t>
            </a:r>
            <a:r>
              <a:rPr b="0" i="0" lang="en" sz="900" u="none" cap="none" strike="noStrike">
                <a:solidFill>
                  <a:srgbClr val="333333"/>
                </a:solidFill>
                <a:latin typeface="Courier"/>
                <a:ea typeface="Courier"/>
                <a:cs typeface="Courier"/>
                <a:sym typeface="Courier"/>
              </a:rPr>
              <a:t> </a:t>
            </a:r>
            <a:r>
              <a:rPr b="1" i="0" lang="en" sz="900" u="none" cap="none" strike="noStrike">
                <a:solidFill>
                  <a:srgbClr val="008000"/>
                </a:solidFill>
                <a:latin typeface="Courier"/>
                <a:ea typeface="Courier"/>
                <a:cs typeface="Courier"/>
                <a:sym typeface="Courier"/>
              </a:rPr>
              <a:t>import</a:t>
            </a:r>
            <a:r>
              <a:rPr b="0" i="0" lang="en" sz="900" u="none" cap="none" strike="noStrike">
                <a:solidFill>
                  <a:srgbClr val="333333"/>
                </a:solidFill>
                <a:latin typeface="Courier"/>
                <a:ea typeface="Courier"/>
                <a:cs typeface="Courier"/>
                <a:sym typeface="Courier"/>
              </a:rPr>
              <a:t> SparkContext</a:t>
            </a:r>
            <a:endParaRPr sz="900"/>
          </a:p>
          <a:p>
            <a:pPr indent="0" lvl="0" marL="0" marR="0" rtl="0" algn="l">
              <a:lnSpc>
                <a:spcPct val="100000"/>
              </a:lnSpc>
              <a:spcBef>
                <a:spcPts val="0"/>
              </a:spcBef>
              <a:spcAft>
                <a:spcPts val="0"/>
              </a:spcAft>
              <a:buClr>
                <a:srgbClr val="333333"/>
              </a:buClr>
              <a:buSzPts val="900"/>
              <a:buFont typeface="Courier"/>
              <a:buNone/>
            </a:pPr>
            <a:r>
              <a:rPr b="0" i="0" lang="en" sz="900" u="none" cap="none" strike="noStrike">
                <a:solidFill>
                  <a:srgbClr val="333333"/>
                </a:solidFill>
                <a:latin typeface="Courier"/>
                <a:ea typeface="Courier"/>
                <a:cs typeface="Courier"/>
                <a:sym typeface="Courier"/>
              </a:rPr>
              <a:t>sc </a:t>
            </a:r>
            <a:r>
              <a:rPr b="0" i="0" lang="en" sz="900" u="none" cap="none" strike="noStrike">
                <a:solidFill>
                  <a:srgbClr val="666666"/>
                </a:solidFill>
                <a:latin typeface="Courier"/>
                <a:ea typeface="Courier"/>
                <a:cs typeface="Courier"/>
                <a:sym typeface="Courier"/>
              </a:rPr>
              <a:t>=</a:t>
            </a:r>
            <a:r>
              <a:rPr b="0" i="0" lang="en" sz="900" u="none" cap="none" strike="noStrike">
                <a:solidFill>
                  <a:srgbClr val="333333"/>
                </a:solidFill>
                <a:latin typeface="Courier"/>
                <a:ea typeface="Courier"/>
                <a:cs typeface="Courier"/>
                <a:sym typeface="Courier"/>
              </a:rPr>
              <a:t> SparkContext</a:t>
            </a:r>
            <a:r>
              <a:rPr b="0" i="0" lang="en" sz="900" u="none" cap="none" strike="noStrike">
                <a:solidFill>
                  <a:srgbClr val="666666"/>
                </a:solidFill>
                <a:latin typeface="Courier"/>
                <a:ea typeface="Courier"/>
                <a:cs typeface="Courier"/>
                <a:sym typeface="Courier"/>
              </a:rPr>
              <a:t>.</a:t>
            </a:r>
            <a:r>
              <a:rPr b="0" i="0" lang="en" sz="900" u="none" cap="none" strike="noStrike">
                <a:solidFill>
                  <a:srgbClr val="333333"/>
                </a:solidFill>
                <a:latin typeface="Courier"/>
                <a:ea typeface="Courier"/>
                <a:cs typeface="Courier"/>
                <a:sym typeface="Courier"/>
              </a:rPr>
              <a:t>getOrCreate()</a:t>
            </a:r>
            <a:endParaRPr sz="900"/>
          </a:p>
          <a:p>
            <a:pPr indent="0" lvl="0" marL="0" marR="0" rtl="0" algn="l">
              <a:lnSpc>
                <a:spcPct val="100000"/>
              </a:lnSpc>
              <a:spcBef>
                <a:spcPts val="0"/>
              </a:spcBef>
              <a:spcAft>
                <a:spcPts val="0"/>
              </a:spcAft>
              <a:buClr>
                <a:srgbClr val="333333"/>
              </a:buClr>
              <a:buSzPts val="900"/>
              <a:buFont typeface="Courier"/>
              <a:buNone/>
            </a:pPr>
            <a:r>
              <a:rPr b="0" i="0" lang="en" sz="900" u="none" cap="none" strike="noStrike">
                <a:solidFill>
                  <a:srgbClr val="333333"/>
                </a:solidFill>
                <a:latin typeface="Courier"/>
                <a:ea typeface="Courier"/>
                <a:cs typeface="Courier"/>
                <a:sym typeface="Courier"/>
              </a:rPr>
              <a:t>lot_rdd </a:t>
            </a:r>
            <a:r>
              <a:rPr b="0" i="0" lang="en" sz="900" u="none" cap="none" strike="noStrike">
                <a:solidFill>
                  <a:srgbClr val="666666"/>
                </a:solidFill>
                <a:latin typeface="Courier"/>
                <a:ea typeface="Courier"/>
                <a:cs typeface="Courier"/>
                <a:sym typeface="Courier"/>
              </a:rPr>
              <a:t>=</a:t>
            </a:r>
            <a:r>
              <a:rPr b="0" i="0" lang="en" sz="900" u="none" cap="none" strike="noStrike">
                <a:solidFill>
                  <a:srgbClr val="333333"/>
                </a:solidFill>
                <a:latin typeface="Courier"/>
                <a:ea typeface="Courier"/>
                <a:cs typeface="Courier"/>
                <a:sym typeface="Courier"/>
              </a:rPr>
              <a:t> sc</a:t>
            </a:r>
            <a:r>
              <a:rPr b="0" i="0" lang="en" sz="900" u="none" cap="none" strike="noStrike">
                <a:solidFill>
                  <a:srgbClr val="666666"/>
                </a:solidFill>
                <a:latin typeface="Courier"/>
                <a:ea typeface="Courier"/>
                <a:cs typeface="Courier"/>
                <a:sym typeface="Courier"/>
              </a:rPr>
              <a:t>.</a:t>
            </a:r>
            <a:r>
              <a:rPr b="0" i="0" lang="en" sz="900" u="none" cap="none" strike="noStrike">
                <a:solidFill>
                  <a:srgbClr val="333333"/>
                </a:solidFill>
                <a:latin typeface="Courier"/>
                <a:ea typeface="Courier"/>
                <a:cs typeface="Courier"/>
                <a:sym typeface="Courier"/>
              </a:rPr>
              <a:t>parallelize([(</a:t>
            </a:r>
            <a:r>
              <a:rPr b="0" i="0" lang="en" sz="900" u="none" cap="none" strike="noStrike">
                <a:solidFill>
                  <a:srgbClr val="BA2121"/>
                </a:solidFill>
                <a:latin typeface="Courier"/>
                <a:ea typeface="Courier"/>
                <a:cs typeface="Courier"/>
                <a:sym typeface="Courier"/>
              </a:rPr>
              <a:t>'Chris'</a:t>
            </a:r>
            <a:r>
              <a:rPr b="0" i="0" lang="en" sz="900" u="none" cap="none" strike="noStrike">
                <a:solidFill>
                  <a:srgbClr val="333333"/>
                </a:solidFill>
                <a:latin typeface="Courier"/>
                <a:ea typeface="Courier"/>
                <a:cs typeface="Courier"/>
                <a:sym typeface="Courier"/>
              </a:rPr>
              <a:t>,</a:t>
            </a:r>
            <a:r>
              <a:rPr b="0" i="0" lang="en" sz="900" u="none" cap="none" strike="noStrike">
                <a:solidFill>
                  <a:srgbClr val="666666"/>
                </a:solidFill>
                <a:latin typeface="Courier"/>
                <a:ea typeface="Courier"/>
                <a:cs typeface="Courier"/>
                <a:sym typeface="Courier"/>
              </a:rPr>
              <a:t>67</a:t>
            </a:r>
            <a:r>
              <a:rPr b="0" i="0" lang="en" sz="900" u="none" cap="none" strike="noStrike">
                <a:solidFill>
                  <a:srgbClr val="333333"/>
                </a:solidFill>
                <a:latin typeface="Courier"/>
                <a:ea typeface="Courier"/>
                <a:cs typeface="Courier"/>
                <a:sym typeface="Courier"/>
              </a:rPr>
              <a:t>),(</a:t>
            </a:r>
            <a:r>
              <a:rPr b="0" i="0" lang="en" sz="900" u="none" cap="none" strike="noStrike">
                <a:solidFill>
                  <a:srgbClr val="BA2121"/>
                </a:solidFill>
                <a:latin typeface="Courier"/>
                <a:ea typeface="Courier"/>
                <a:cs typeface="Courier"/>
                <a:sym typeface="Courier"/>
              </a:rPr>
              <a:t>'Frank'</a:t>
            </a:r>
            <a:r>
              <a:rPr b="0" i="0" lang="en" sz="900" u="none" cap="none" strike="noStrike">
                <a:solidFill>
                  <a:srgbClr val="333333"/>
                </a:solidFill>
                <a:latin typeface="Courier"/>
                <a:ea typeface="Courier"/>
                <a:cs typeface="Courier"/>
                <a:sym typeface="Courier"/>
              </a:rPr>
              <a:t>,</a:t>
            </a:r>
            <a:r>
              <a:rPr b="0" i="0" lang="en" sz="900" u="none" cap="none" strike="noStrike">
                <a:solidFill>
                  <a:srgbClr val="666666"/>
                </a:solidFill>
                <a:latin typeface="Courier"/>
                <a:ea typeface="Courier"/>
                <a:cs typeface="Courier"/>
                <a:sym typeface="Courier"/>
              </a:rPr>
              <a:t>70</a:t>
            </a:r>
            <a:r>
              <a:rPr b="0" i="0" lang="en" sz="900" u="none" cap="none" strike="noStrike">
                <a:solidFill>
                  <a:srgbClr val="333333"/>
                </a:solidFill>
                <a:latin typeface="Courier"/>
                <a:ea typeface="Courier"/>
                <a:cs typeface="Courier"/>
                <a:sym typeface="Courier"/>
              </a:rPr>
              <a:t>)])</a:t>
            </a:r>
            <a:endParaRPr sz="900"/>
          </a:p>
        </p:txBody>
      </p:sp>
      <p:sp>
        <p:nvSpPr>
          <p:cNvPr id="464" name="Google Shape;464;p79"/>
          <p:cNvSpPr txBox="1"/>
          <p:nvPr/>
        </p:nvSpPr>
        <p:spPr>
          <a:xfrm>
            <a:off x="5396325" y="704600"/>
            <a:ext cx="3666600" cy="3699900"/>
          </a:xfrm>
          <a:prstGeom prst="rect">
            <a:avLst/>
          </a:prstGeom>
          <a:noFill/>
          <a:ln cap="flat" cmpd="sng" w="9525">
            <a:solidFill>
              <a:srgbClr val="000000"/>
            </a:solidFill>
            <a:prstDash val="solid"/>
            <a:round/>
            <a:headEnd len="sm" w="sm" type="none"/>
            <a:tailEnd len="sm" w="sm" type="none"/>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408080"/>
              </a:buClr>
              <a:buSzPts val="900"/>
              <a:buFont typeface="Courier"/>
              <a:buNone/>
            </a:pPr>
            <a:r>
              <a:rPr b="0" i="1" lang="en" sz="900" u="none" cap="none" strike="noStrike">
                <a:solidFill>
                  <a:srgbClr val="408080"/>
                </a:solidFill>
                <a:latin typeface="Courier"/>
                <a:ea typeface="Courier"/>
                <a:cs typeface="Courier"/>
                <a:sym typeface="Courier"/>
              </a:rPr>
              <a:t># create a DataFrame from an RDD</a:t>
            </a:r>
            <a:endParaRPr b="0" i="0" sz="1300" u="none" cap="none" strike="noStrike">
              <a:solidFill>
                <a:srgbClr val="333333"/>
              </a:solidFill>
              <a:latin typeface="Avenir"/>
              <a:ea typeface="Avenir"/>
              <a:cs typeface="Avenir"/>
              <a:sym typeface="Avenir"/>
            </a:endParaRPr>
          </a:p>
          <a:p>
            <a:pPr indent="0" lvl="0" marL="0" marR="0" rtl="0" algn="l">
              <a:lnSpc>
                <a:spcPct val="100000"/>
              </a:lnSpc>
              <a:spcBef>
                <a:spcPts val="0"/>
              </a:spcBef>
              <a:spcAft>
                <a:spcPts val="0"/>
              </a:spcAft>
              <a:buClr>
                <a:srgbClr val="333333"/>
              </a:buClr>
              <a:buSzPts val="900"/>
              <a:buFont typeface="Courier"/>
              <a:buNone/>
            </a:pPr>
            <a:r>
              <a:rPr b="0" i="0" lang="en" sz="900" u="none" cap="none" strike="noStrike">
                <a:solidFill>
                  <a:srgbClr val="333333"/>
                </a:solidFill>
                <a:latin typeface="Courier"/>
                <a:ea typeface="Courier"/>
                <a:cs typeface="Courier"/>
                <a:sym typeface="Courier"/>
              </a:rPr>
              <a:t>dfPeople </a:t>
            </a:r>
            <a:r>
              <a:rPr b="0" i="0" lang="en" sz="900" u="none" cap="none" strike="noStrike">
                <a:solidFill>
                  <a:srgbClr val="666666"/>
                </a:solidFill>
                <a:latin typeface="Courier"/>
                <a:ea typeface="Courier"/>
                <a:cs typeface="Courier"/>
                <a:sym typeface="Courier"/>
              </a:rPr>
              <a:t>=</a:t>
            </a:r>
            <a:r>
              <a:rPr b="0" i="0" lang="en" sz="900" u="none" cap="none" strike="noStrike">
                <a:solidFill>
                  <a:srgbClr val="333333"/>
                </a:solidFill>
                <a:latin typeface="Courier"/>
                <a:ea typeface="Courier"/>
                <a:cs typeface="Courier"/>
                <a:sym typeface="Courier"/>
              </a:rPr>
              <a:t> spark</a:t>
            </a:r>
            <a:r>
              <a:rPr b="0" i="0" lang="en" sz="900" u="none" cap="none" strike="noStrike">
                <a:solidFill>
                  <a:srgbClr val="666666"/>
                </a:solidFill>
                <a:latin typeface="Courier"/>
                <a:ea typeface="Courier"/>
                <a:cs typeface="Courier"/>
                <a:sym typeface="Courier"/>
              </a:rPr>
              <a:t>.</a:t>
            </a:r>
            <a:r>
              <a:rPr b="0" i="0" lang="en" sz="900" u="none" cap="none" strike="noStrike">
                <a:solidFill>
                  <a:srgbClr val="333333"/>
                </a:solidFill>
                <a:latin typeface="Courier"/>
                <a:ea typeface="Courier"/>
                <a:cs typeface="Courier"/>
                <a:sym typeface="Courier"/>
              </a:rPr>
              <a:t>createDataFrame(lot_rdd)</a:t>
            </a:r>
            <a:endParaRPr sz="900"/>
          </a:p>
          <a:p>
            <a:pPr indent="0" lvl="0" marL="0" marR="0" rtl="0" algn="l">
              <a:lnSpc>
                <a:spcPct val="100000"/>
              </a:lnSpc>
              <a:spcBef>
                <a:spcPts val="0"/>
              </a:spcBef>
              <a:spcAft>
                <a:spcPts val="0"/>
              </a:spcAft>
              <a:buClr>
                <a:srgbClr val="333333"/>
              </a:buClr>
              <a:buSzPts val="900"/>
              <a:buFont typeface="Courier"/>
              <a:buNone/>
            </a:pPr>
            <a:r>
              <a:rPr b="0" i="0" lang="en" sz="900" u="none" cap="none" strike="noStrike">
                <a:solidFill>
                  <a:srgbClr val="333333"/>
                </a:solidFill>
                <a:latin typeface="Courier"/>
                <a:ea typeface="Courier"/>
                <a:cs typeface="Courier"/>
                <a:sym typeface="Courier"/>
              </a:rPr>
              <a:t>dfPeople</a:t>
            </a:r>
            <a:r>
              <a:rPr b="0" i="0" lang="en" sz="900" u="none" cap="none" strike="noStrike">
                <a:solidFill>
                  <a:srgbClr val="666666"/>
                </a:solidFill>
                <a:latin typeface="Courier"/>
                <a:ea typeface="Courier"/>
                <a:cs typeface="Courier"/>
                <a:sym typeface="Courier"/>
              </a:rPr>
              <a:t>.</a:t>
            </a:r>
            <a:r>
              <a:rPr b="0" i="0" lang="en" sz="900" u="none" cap="none" strike="noStrike">
                <a:solidFill>
                  <a:srgbClr val="333333"/>
                </a:solidFill>
                <a:latin typeface="Courier"/>
                <a:ea typeface="Courier"/>
                <a:cs typeface="Courier"/>
                <a:sym typeface="Courier"/>
              </a:rPr>
              <a:t>show()</a:t>
            </a:r>
            <a:endParaRPr sz="900"/>
          </a:p>
          <a:p>
            <a:pPr indent="0" lvl="0" marL="0" marR="0" rtl="0" algn="l">
              <a:lnSpc>
                <a:spcPct val="100000"/>
              </a:lnSpc>
              <a:spcBef>
                <a:spcPts val="0"/>
              </a:spcBef>
              <a:spcAft>
                <a:spcPts val="0"/>
              </a:spcAft>
              <a:buClr>
                <a:srgbClr val="333333"/>
              </a:buClr>
              <a:buSzPts val="900"/>
              <a:buFont typeface="Courier"/>
              <a:buNone/>
            </a:pPr>
            <a:r>
              <a:t/>
            </a:r>
            <a:endParaRPr b="0" i="0" sz="900" u="none" cap="none" strike="noStrike">
              <a:solidFill>
                <a:srgbClr val="333333"/>
              </a:solidFill>
              <a:latin typeface="Courier"/>
              <a:ea typeface="Courier"/>
              <a:cs typeface="Courier"/>
              <a:sym typeface="Courier"/>
            </a:endParaRPr>
          </a:p>
          <a:p>
            <a:pPr indent="0" lvl="0" marL="0" marR="0" rtl="0" algn="l">
              <a:lnSpc>
                <a:spcPct val="100000"/>
              </a:lnSpc>
              <a:spcBef>
                <a:spcPts val="0"/>
              </a:spcBef>
              <a:spcAft>
                <a:spcPts val="0"/>
              </a:spcAft>
              <a:buClr>
                <a:srgbClr val="408080"/>
              </a:buClr>
              <a:buSzPts val="900"/>
              <a:buFont typeface="Courier"/>
              <a:buNone/>
            </a:pPr>
            <a:r>
              <a:rPr b="0" i="1" lang="en" sz="900" u="none" cap="none" strike="noStrike">
                <a:solidFill>
                  <a:srgbClr val="408080"/>
                </a:solidFill>
                <a:latin typeface="Courier"/>
                <a:ea typeface="Courier"/>
                <a:cs typeface="Courier"/>
                <a:sym typeface="Courier"/>
              </a:rPr>
              <a:t># create a Row to include column names</a:t>
            </a:r>
            <a:endParaRPr b="0" i="0" sz="1300" u="none" cap="none" strike="noStrike">
              <a:solidFill>
                <a:srgbClr val="333333"/>
              </a:solidFill>
              <a:latin typeface="Avenir"/>
              <a:ea typeface="Avenir"/>
              <a:cs typeface="Avenir"/>
              <a:sym typeface="Avenir"/>
            </a:endParaRPr>
          </a:p>
          <a:p>
            <a:pPr indent="0" lvl="0" marL="0" marR="0" rtl="0" algn="l">
              <a:lnSpc>
                <a:spcPct val="100000"/>
              </a:lnSpc>
              <a:spcBef>
                <a:spcPts val="0"/>
              </a:spcBef>
              <a:spcAft>
                <a:spcPts val="0"/>
              </a:spcAft>
              <a:buClr>
                <a:srgbClr val="008000"/>
              </a:buClr>
              <a:buSzPts val="900"/>
              <a:buFont typeface="Courier"/>
              <a:buNone/>
            </a:pPr>
            <a:r>
              <a:rPr b="1" i="0" lang="en" sz="900" u="none" cap="none" strike="noStrike">
                <a:solidFill>
                  <a:srgbClr val="008000"/>
                </a:solidFill>
                <a:latin typeface="Courier"/>
                <a:ea typeface="Courier"/>
                <a:cs typeface="Courier"/>
                <a:sym typeface="Courier"/>
              </a:rPr>
              <a:t>from</a:t>
            </a:r>
            <a:r>
              <a:rPr b="0" i="0" lang="en" sz="900" u="none" cap="none" strike="noStrike">
                <a:solidFill>
                  <a:srgbClr val="333333"/>
                </a:solidFill>
                <a:latin typeface="Courier"/>
                <a:ea typeface="Courier"/>
                <a:cs typeface="Courier"/>
                <a:sym typeface="Courier"/>
              </a:rPr>
              <a:t> </a:t>
            </a:r>
            <a:r>
              <a:rPr b="1" i="0" lang="en" sz="900" u="none" cap="none" strike="noStrike">
                <a:solidFill>
                  <a:srgbClr val="0000FF"/>
                </a:solidFill>
                <a:latin typeface="Courier"/>
                <a:ea typeface="Courier"/>
                <a:cs typeface="Courier"/>
                <a:sym typeface="Courier"/>
              </a:rPr>
              <a:t>pyspark.sql</a:t>
            </a:r>
            <a:r>
              <a:rPr b="0" i="0" lang="en" sz="900" u="none" cap="none" strike="noStrike">
                <a:solidFill>
                  <a:srgbClr val="333333"/>
                </a:solidFill>
                <a:latin typeface="Courier"/>
                <a:ea typeface="Courier"/>
                <a:cs typeface="Courier"/>
                <a:sym typeface="Courier"/>
              </a:rPr>
              <a:t> </a:t>
            </a:r>
            <a:r>
              <a:rPr b="1" i="0" lang="en" sz="900" u="none" cap="none" strike="noStrike">
                <a:solidFill>
                  <a:srgbClr val="008000"/>
                </a:solidFill>
                <a:latin typeface="Courier"/>
                <a:ea typeface="Courier"/>
                <a:cs typeface="Courier"/>
                <a:sym typeface="Courier"/>
              </a:rPr>
              <a:t>import</a:t>
            </a:r>
            <a:r>
              <a:rPr b="0" i="0" lang="en" sz="900" u="none" cap="none" strike="noStrike">
                <a:solidFill>
                  <a:srgbClr val="333333"/>
                </a:solidFill>
                <a:latin typeface="Courier"/>
                <a:ea typeface="Courier"/>
                <a:cs typeface="Courier"/>
                <a:sym typeface="Courier"/>
              </a:rPr>
              <a:t> Row</a:t>
            </a:r>
            <a:endParaRPr b="0" i="0" sz="1300" u="none" cap="none" strike="noStrike">
              <a:solidFill>
                <a:srgbClr val="333333"/>
              </a:solidFill>
              <a:latin typeface="Avenir"/>
              <a:ea typeface="Avenir"/>
              <a:cs typeface="Avenir"/>
              <a:sym typeface="Avenir"/>
            </a:endParaRPr>
          </a:p>
          <a:p>
            <a:pPr indent="0" lvl="0" marL="0" marR="0" rtl="0" algn="l">
              <a:lnSpc>
                <a:spcPct val="100000"/>
              </a:lnSpc>
              <a:spcBef>
                <a:spcPts val="0"/>
              </a:spcBef>
              <a:spcAft>
                <a:spcPts val="0"/>
              </a:spcAft>
              <a:buClr>
                <a:srgbClr val="333333"/>
              </a:buClr>
              <a:buSzPts val="1300"/>
              <a:buFont typeface="Courier"/>
              <a:buNone/>
            </a:pPr>
            <a:r>
              <a:t/>
            </a:r>
            <a:endParaRPr b="0" i="0" sz="1300" u="none" cap="none" strike="noStrike">
              <a:solidFill>
                <a:srgbClr val="333333"/>
              </a:solidFill>
              <a:latin typeface="Avenir"/>
              <a:ea typeface="Avenir"/>
              <a:cs typeface="Avenir"/>
              <a:sym typeface="Avenir"/>
            </a:endParaRPr>
          </a:p>
          <a:p>
            <a:pPr indent="0" lvl="0" marL="0" marR="0" rtl="0" algn="l">
              <a:lnSpc>
                <a:spcPct val="100000"/>
              </a:lnSpc>
              <a:spcBef>
                <a:spcPts val="0"/>
              </a:spcBef>
              <a:spcAft>
                <a:spcPts val="0"/>
              </a:spcAft>
              <a:buClr>
                <a:srgbClr val="333333"/>
              </a:buClr>
              <a:buSzPts val="900"/>
              <a:buFont typeface="Courier"/>
              <a:buNone/>
            </a:pPr>
            <a:r>
              <a:rPr b="0" i="0" lang="en" sz="900" u="none" cap="none" strike="noStrike">
                <a:solidFill>
                  <a:srgbClr val="333333"/>
                </a:solidFill>
                <a:latin typeface="Courier"/>
                <a:ea typeface="Courier"/>
                <a:cs typeface="Courier"/>
                <a:sym typeface="Courier"/>
              </a:rPr>
              <a:t>lot_rdd_named_columns </a:t>
            </a:r>
            <a:r>
              <a:rPr b="0" i="0" lang="en" sz="900" u="none" cap="none" strike="noStrike">
                <a:solidFill>
                  <a:srgbClr val="666666"/>
                </a:solidFill>
                <a:latin typeface="Courier"/>
                <a:ea typeface="Courier"/>
                <a:cs typeface="Courier"/>
                <a:sym typeface="Courier"/>
              </a:rPr>
              <a:t>=</a:t>
            </a:r>
            <a:r>
              <a:rPr b="0" i="0" lang="en" sz="900" u="none" cap="none" strike="noStrike">
                <a:solidFill>
                  <a:srgbClr val="333333"/>
                </a:solidFill>
                <a:latin typeface="Courier"/>
                <a:ea typeface="Courier"/>
                <a:cs typeface="Courier"/>
                <a:sym typeface="Courier"/>
              </a:rPr>
              <a:t> lot_rdd \</a:t>
            </a:r>
            <a:endParaRPr sz="900"/>
          </a:p>
          <a:p>
            <a:pPr indent="0" lvl="0" marL="0" marR="0" rtl="0" algn="l">
              <a:lnSpc>
                <a:spcPct val="100000"/>
              </a:lnSpc>
              <a:spcBef>
                <a:spcPts val="0"/>
              </a:spcBef>
              <a:spcAft>
                <a:spcPts val="0"/>
              </a:spcAft>
              <a:buClr>
                <a:srgbClr val="333333"/>
              </a:buClr>
              <a:buSzPts val="900"/>
              <a:buFont typeface="Courier"/>
              <a:buNone/>
            </a:pPr>
            <a:r>
              <a:rPr b="0" i="0" lang="en" sz="900" u="none" cap="none" strike="noStrike">
                <a:solidFill>
                  <a:srgbClr val="333333"/>
                </a:solidFill>
                <a:latin typeface="Courier"/>
                <a:ea typeface="Courier"/>
                <a:cs typeface="Courier"/>
                <a:sym typeface="Courier"/>
              </a:rPr>
              <a:t>    </a:t>
            </a:r>
            <a:r>
              <a:rPr b="0" i="0" lang="en" sz="900" u="none" cap="none" strike="noStrike">
                <a:solidFill>
                  <a:srgbClr val="666666"/>
                </a:solidFill>
                <a:latin typeface="Courier"/>
                <a:ea typeface="Courier"/>
                <a:cs typeface="Courier"/>
                <a:sym typeface="Courier"/>
              </a:rPr>
              <a:t>.</a:t>
            </a:r>
            <a:r>
              <a:rPr b="0" i="0" lang="en" sz="900" u="none" cap="none" strike="noStrike">
                <a:solidFill>
                  <a:srgbClr val="333333"/>
                </a:solidFill>
                <a:latin typeface="Courier"/>
                <a:ea typeface="Courier"/>
                <a:cs typeface="Courier"/>
                <a:sym typeface="Courier"/>
              </a:rPr>
              <a:t>map(</a:t>
            </a:r>
            <a:r>
              <a:rPr b="1" i="0" lang="en" sz="900" u="none" cap="none" strike="noStrike">
                <a:solidFill>
                  <a:srgbClr val="008000"/>
                </a:solidFill>
                <a:latin typeface="Courier"/>
                <a:ea typeface="Courier"/>
                <a:cs typeface="Courier"/>
                <a:sym typeface="Courier"/>
              </a:rPr>
              <a:t>lambda</a:t>
            </a:r>
            <a:r>
              <a:rPr b="0" i="0" lang="en" sz="900" u="none" cap="none" strike="noStrike">
                <a:solidFill>
                  <a:srgbClr val="333333"/>
                </a:solidFill>
                <a:latin typeface="Courier"/>
                <a:ea typeface="Courier"/>
                <a:cs typeface="Courier"/>
                <a:sym typeface="Courier"/>
              </a:rPr>
              <a:t> x: Row(name</a:t>
            </a:r>
            <a:r>
              <a:rPr b="0" i="0" lang="en" sz="900" u="none" cap="none" strike="noStrike">
                <a:solidFill>
                  <a:srgbClr val="666666"/>
                </a:solidFill>
                <a:latin typeface="Courier"/>
                <a:ea typeface="Courier"/>
                <a:cs typeface="Courier"/>
                <a:sym typeface="Courier"/>
              </a:rPr>
              <a:t>=</a:t>
            </a:r>
            <a:r>
              <a:rPr b="0" i="0" lang="en" sz="900" u="none" cap="none" strike="noStrike">
                <a:solidFill>
                  <a:srgbClr val="333333"/>
                </a:solidFill>
                <a:latin typeface="Courier"/>
                <a:ea typeface="Courier"/>
                <a:cs typeface="Courier"/>
                <a:sym typeface="Courier"/>
              </a:rPr>
              <a:t>x[</a:t>
            </a:r>
            <a:r>
              <a:rPr b="0" i="0" lang="en" sz="900" u="none" cap="none" strike="noStrike">
                <a:solidFill>
                  <a:srgbClr val="666666"/>
                </a:solidFill>
                <a:latin typeface="Courier"/>
                <a:ea typeface="Courier"/>
                <a:cs typeface="Courier"/>
                <a:sym typeface="Courier"/>
              </a:rPr>
              <a:t>0</a:t>
            </a:r>
            <a:r>
              <a:rPr b="0" i="0" lang="en" sz="900" u="none" cap="none" strike="noStrike">
                <a:solidFill>
                  <a:srgbClr val="333333"/>
                </a:solidFill>
                <a:latin typeface="Courier"/>
                <a:ea typeface="Courier"/>
                <a:cs typeface="Courier"/>
                <a:sym typeface="Courier"/>
              </a:rPr>
              <a:t>], score</a:t>
            </a:r>
            <a:r>
              <a:rPr b="0" i="0" lang="en" sz="900" u="none" cap="none" strike="noStrike">
                <a:solidFill>
                  <a:srgbClr val="666666"/>
                </a:solidFill>
                <a:latin typeface="Courier"/>
                <a:ea typeface="Courier"/>
                <a:cs typeface="Courier"/>
                <a:sym typeface="Courier"/>
              </a:rPr>
              <a:t>=</a:t>
            </a:r>
            <a:r>
              <a:rPr b="0" i="0" lang="en" sz="900" u="none" cap="none" strike="noStrike">
                <a:solidFill>
                  <a:srgbClr val="008000"/>
                </a:solidFill>
                <a:latin typeface="Courier"/>
                <a:ea typeface="Courier"/>
                <a:cs typeface="Courier"/>
                <a:sym typeface="Courier"/>
              </a:rPr>
              <a:t>int</a:t>
            </a:r>
            <a:r>
              <a:rPr b="0" i="0" lang="en" sz="900" u="none" cap="none" strike="noStrike">
                <a:solidFill>
                  <a:srgbClr val="333333"/>
                </a:solidFill>
                <a:latin typeface="Courier"/>
                <a:ea typeface="Courier"/>
                <a:cs typeface="Courier"/>
                <a:sym typeface="Courier"/>
              </a:rPr>
              <a:t>(x[</a:t>
            </a:r>
            <a:r>
              <a:rPr b="0" i="0" lang="en" sz="900" u="none" cap="none" strike="noStrike">
                <a:solidFill>
                  <a:srgbClr val="666666"/>
                </a:solidFill>
                <a:latin typeface="Courier"/>
                <a:ea typeface="Courier"/>
                <a:cs typeface="Courier"/>
                <a:sym typeface="Courier"/>
              </a:rPr>
              <a:t>1</a:t>
            </a:r>
            <a:r>
              <a:rPr b="0" i="0" lang="en" sz="900" u="none" cap="none" strike="noStrike">
                <a:solidFill>
                  <a:srgbClr val="333333"/>
                </a:solidFill>
                <a:latin typeface="Courier"/>
                <a:ea typeface="Courier"/>
                <a:cs typeface="Courier"/>
                <a:sym typeface="Courier"/>
              </a:rPr>
              <a:t>])))</a:t>
            </a:r>
            <a:endParaRPr sz="900"/>
          </a:p>
          <a:p>
            <a:pPr indent="0" lvl="0" marL="0" marR="0" rtl="0" algn="l">
              <a:lnSpc>
                <a:spcPct val="100000"/>
              </a:lnSpc>
              <a:spcBef>
                <a:spcPts val="0"/>
              </a:spcBef>
              <a:spcAft>
                <a:spcPts val="0"/>
              </a:spcAft>
              <a:buClr>
                <a:srgbClr val="333333"/>
              </a:buClr>
              <a:buSzPts val="900"/>
              <a:buFont typeface="Courier"/>
              <a:buNone/>
            </a:pPr>
            <a:r>
              <a:rPr b="0" i="0" lang="en" sz="900" u="none" cap="none" strike="noStrike">
                <a:solidFill>
                  <a:srgbClr val="333333"/>
                </a:solidFill>
                <a:latin typeface="Courier"/>
                <a:ea typeface="Courier"/>
                <a:cs typeface="Courier"/>
                <a:sym typeface="Courier"/>
              </a:rPr>
              <a:t>dfPeople_named_columns </a:t>
            </a:r>
            <a:r>
              <a:rPr b="0" i="0" lang="en" sz="900" u="none" cap="none" strike="noStrike">
                <a:solidFill>
                  <a:srgbClr val="666666"/>
                </a:solidFill>
                <a:latin typeface="Courier"/>
                <a:ea typeface="Courier"/>
                <a:cs typeface="Courier"/>
                <a:sym typeface="Courier"/>
              </a:rPr>
              <a:t>=</a:t>
            </a:r>
            <a:r>
              <a:rPr b="0" i="0" lang="en" sz="900" u="none" cap="none" strike="noStrike">
                <a:solidFill>
                  <a:srgbClr val="333333"/>
                </a:solidFill>
                <a:latin typeface="Courier"/>
                <a:ea typeface="Courier"/>
                <a:cs typeface="Courier"/>
                <a:sym typeface="Courier"/>
              </a:rPr>
              <a:t> spark \</a:t>
            </a:r>
            <a:endParaRPr sz="900"/>
          </a:p>
          <a:p>
            <a:pPr indent="0" lvl="0" marL="0" marR="0" rtl="0" algn="l">
              <a:lnSpc>
                <a:spcPct val="100000"/>
              </a:lnSpc>
              <a:spcBef>
                <a:spcPts val="0"/>
              </a:spcBef>
              <a:spcAft>
                <a:spcPts val="0"/>
              </a:spcAft>
              <a:buClr>
                <a:srgbClr val="333333"/>
              </a:buClr>
              <a:buSzPts val="900"/>
              <a:buFont typeface="Courier"/>
              <a:buNone/>
            </a:pPr>
            <a:r>
              <a:rPr b="0" i="0" lang="en" sz="900" u="none" cap="none" strike="noStrike">
                <a:solidFill>
                  <a:srgbClr val="333333"/>
                </a:solidFill>
                <a:latin typeface="Courier"/>
                <a:ea typeface="Courier"/>
                <a:cs typeface="Courier"/>
                <a:sym typeface="Courier"/>
              </a:rPr>
              <a:t>    </a:t>
            </a:r>
            <a:r>
              <a:rPr b="0" i="0" lang="en" sz="900" u="none" cap="none" strike="noStrike">
                <a:solidFill>
                  <a:srgbClr val="666666"/>
                </a:solidFill>
                <a:latin typeface="Courier"/>
                <a:ea typeface="Courier"/>
                <a:cs typeface="Courier"/>
                <a:sym typeface="Courier"/>
              </a:rPr>
              <a:t>.</a:t>
            </a:r>
            <a:r>
              <a:rPr b="0" i="0" lang="en" sz="900" u="none" cap="none" strike="noStrike">
                <a:solidFill>
                  <a:srgbClr val="333333"/>
                </a:solidFill>
                <a:latin typeface="Courier"/>
                <a:ea typeface="Courier"/>
                <a:cs typeface="Courier"/>
                <a:sym typeface="Courier"/>
              </a:rPr>
              <a:t>createDataFrame(lot_rdd_named_columns)</a:t>
            </a:r>
            <a:endParaRPr sz="900"/>
          </a:p>
          <a:p>
            <a:pPr indent="0" lvl="0" marL="0" marR="0" rtl="0" algn="l">
              <a:lnSpc>
                <a:spcPct val="100000"/>
              </a:lnSpc>
              <a:spcBef>
                <a:spcPts val="0"/>
              </a:spcBef>
              <a:spcAft>
                <a:spcPts val="0"/>
              </a:spcAft>
              <a:buClr>
                <a:srgbClr val="333333"/>
              </a:buClr>
              <a:buSzPts val="900"/>
              <a:buFont typeface="Courier"/>
              <a:buNone/>
            </a:pPr>
            <a:r>
              <a:rPr b="0" i="0" lang="en" sz="900" u="none" cap="none" strike="noStrike">
                <a:solidFill>
                  <a:srgbClr val="333333"/>
                </a:solidFill>
                <a:latin typeface="Courier"/>
                <a:ea typeface="Courier"/>
                <a:cs typeface="Courier"/>
                <a:sym typeface="Courier"/>
              </a:rPr>
              <a:t>dfPeople_named_columns</a:t>
            </a:r>
            <a:r>
              <a:rPr b="0" i="0" lang="en" sz="900" u="none" cap="none" strike="noStrike">
                <a:solidFill>
                  <a:srgbClr val="666666"/>
                </a:solidFill>
                <a:latin typeface="Courier"/>
                <a:ea typeface="Courier"/>
                <a:cs typeface="Courier"/>
                <a:sym typeface="Courier"/>
              </a:rPr>
              <a:t>.</a:t>
            </a:r>
            <a:r>
              <a:rPr b="0" i="0" lang="en" sz="900" u="none" cap="none" strike="noStrike">
                <a:solidFill>
                  <a:srgbClr val="333333"/>
                </a:solidFill>
                <a:latin typeface="Courier"/>
                <a:ea typeface="Courier"/>
                <a:cs typeface="Courier"/>
                <a:sym typeface="Courier"/>
              </a:rPr>
              <a:t>show()</a:t>
            </a:r>
            <a:endParaRPr sz="900"/>
          </a:p>
          <a:p>
            <a:pPr indent="0" lvl="0" marL="0" marR="0" rtl="0" algn="r">
              <a:lnSpc>
                <a:spcPct val="100000"/>
              </a:lnSpc>
              <a:spcBef>
                <a:spcPts val="0"/>
              </a:spcBef>
              <a:spcAft>
                <a:spcPts val="0"/>
              </a:spcAft>
              <a:buClr>
                <a:srgbClr val="000000"/>
              </a:buClr>
              <a:buSzPts val="900"/>
              <a:buFont typeface="Courier"/>
              <a:buNone/>
            </a:pPr>
            <a:r>
              <a:t/>
            </a:r>
            <a:endParaRPr b="0" i="0" sz="900" u="none" cap="none" strike="noStrike">
              <a:solidFill>
                <a:srgbClr val="333333"/>
              </a:solidFill>
              <a:latin typeface="Courier"/>
              <a:ea typeface="Courier"/>
              <a:cs typeface="Courier"/>
              <a:sym typeface="Courier"/>
            </a:endParaRPr>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_1| _2|</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|Chris| 67|</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|Frank| 70|</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a:t>
            </a:r>
            <a:endParaRPr sz="900"/>
          </a:p>
          <a:p>
            <a:pPr indent="0" lvl="0" marL="0" marR="0" rtl="0" algn="l">
              <a:lnSpc>
                <a:spcPct val="100000"/>
              </a:lnSpc>
              <a:spcBef>
                <a:spcPts val="0"/>
              </a:spcBef>
              <a:spcAft>
                <a:spcPts val="0"/>
              </a:spcAft>
              <a:buClr>
                <a:srgbClr val="000000"/>
              </a:buClr>
              <a:buSzPts val="900"/>
              <a:buFont typeface="Courier"/>
              <a:buNone/>
            </a:pPr>
            <a:r>
              <a:t/>
            </a:r>
            <a:endParaRPr b="0" i="0" sz="900" u="none" cap="none" strike="noStrike">
              <a:solidFill>
                <a:srgbClr val="000000"/>
              </a:solidFill>
              <a:latin typeface="Courier"/>
              <a:ea typeface="Courier"/>
              <a:cs typeface="Courier"/>
              <a:sym typeface="Courier"/>
            </a:endParaRPr>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name|score|</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|Chris|   67|</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|Frank|   70|</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a:t>
            </a:r>
            <a:endParaRPr sz="9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68" name="Shape 468"/>
        <p:cNvGrpSpPr/>
        <p:nvPr/>
      </p:nvGrpSpPr>
      <p:grpSpPr>
        <a:xfrm>
          <a:off x="0" y="0"/>
          <a:ext cx="0" cy="0"/>
          <a:chOff x="0" y="0"/>
          <a:chExt cx="0" cy="0"/>
        </a:xfrm>
      </p:grpSpPr>
      <p:sp>
        <p:nvSpPr>
          <p:cNvPr id="469" name="Google Shape;469;p80"/>
          <p:cNvSpPr txBox="1"/>
          <p:nvPr>
            <p:ph type="title"/>
          </p:nvPr>
        </p:nvSpPr>
        <p:spPr>
          <a:xfrm>
            <a:off x="285750" y="353169"/>
            <a:ext cx="8572500" cy="381600"/>
          </a:xfrm>
          <a:prstGeom prst="rect">
            <a:avLst/>
          </a:prstGeom>
          <a:noFill/>
          <a:ln>
            <a:noFill/>
          </a:ln>
        </p:spPr>
        <p:txBody>
          <a:bodyPr anchorCtr="0" anchor="t" bIns="32750" lIns="32750" spcFirstLastPara="1" rIns="32750" wrap="square" tIns="32750">
            <a:normAutofit fontScale="90000"/>
          </a:bodyPr>
          <a:lstStyle/>
          <a:p>
            <a:pPr indent="0" lvl="0" marL="0" marR="0" rtl="0" algn="l">
              <a:lnSpc>
                <a:spcPct val="80000"/>
              </a:lnSpc>
              <a:spcBef>
                <a:spcPts val="0"/>
              </a:spcBef>
              <a:spcAft>
                <a:spcPts val="0"/>
              </a:spcAft>
              <a:buClr>
                <a:schemeClr val="accent1"/>
              </a:buClr>
              <a:buSzPct val="93939"/>
              <a:buFont typeface="Arial"/>
              <a:buNone/>
            </a:pPr>
            <a:r>
              <a:rPr lang="en" sz="3300">
                <a:latin typeface="Verdana"/>
                <a:ea typeface="Verdana"/>
                <a:cs typeface="Verdana"/>
                <a:sym typeface="Verdana"/>
              </a:rPr>
              <a:t>Creating A Dataframe From A JSON File</a:t>
            </a:r>
            <a:endParaRPr sz="3300">
              <a:latin typeface="Verdana"/>
              <a:ea typeface="Verdana"/>
              <a:cs typeface="Verdana"/>
              <a:sym typeface="Verdana"/>
            </a:endParaRPr>
          </a:p>
        </p:txBody>
      </p:sp>
      <p:sp>
        <p:nvSpPr>
          <p:cNvPr id="470" name="Google Shape;470;p80"/>
          <p:cNvSpPr txBox="1"/>
          <p:nvPr>
            <p:ph idx="1" type="body"/>
          </p:nvPr>
        </p:nvSpPr>
        <p:spPr>
          <a:xfrm>
            <a:off x="207275" y="3718701"/>
            <a:ext cx="8572500" cy="1210800"/>
          </a:xfrm>
          <a:prstGeom prst="rect">
            <a:avLst/>
          </a:prstGeom>
          <a:noFill/>
          <a:ln>
            <a:noFill/>
          </a:ln>
        </p:spPr>
        <p:txBody>
          <a:bodyPr anchorCtr="0" anchor="t" bIns="32750" lIns="32750" spcFirstLastPara="1" rIns="32750" wrap="square" tIns="32750">
            <a:normAutofit/>
          </a:bodyPr>
          <a:lstStyle/>
          <a:p>
            <a:pPr indent="0" lvl="0" marL="0" rtl="0" algn="l">
              <a:lnSpc>
                <a:spcPct val="100000"/>
              </a:lnSpc>
              <a:spcBef>
                <a:spcPts val="0"/>
              </a:spcBef>
              <a:spcAft>
                <a:spcPts val="0"/>
              </a:spcAft>
              <a:buNone/>
            </a:pPr>
            <a:r>
              <a:t/>
            </a:r>
            <a:endParaRPr sz="2600">
              <a:solidFill>
                <a:schemeClr val="dk1"/>
              </a:solidFill>
              <a:latin typeface="Verdana"/>
              <a:ea typeface="Verdana"/>
              <a:cs typeface="Verdana"/>
              <a:sym typeface="Verdana"/>
            </a:endParaRPr>
          </a:p>
        </p:txBody>
      </p:sp>
      <p:sp>
        <p:nvSpPr>
          <p:cNvPr id="471" name="Google Shape;471;p80"/>
          <p:cNvSpPr txBox="1"/>
          <p:nvPr/>
        </p:nvSpPr>
        <p:spPr>
          <a:xfrm>
            <a:off x="82300" y="1051050"/>
            <a:ext cx="8827200" cy="17955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408080"/>
              </a:buClr>
              <a:buSzPts val="900"/>
              <a:buFont typeface="Courier"/>
              <a:buNone/>
            </a:pPr>
            <a:r>
              <a:rPr b="0" i="1" lang="en" sz="900" u="none" cap="none" strike="noStrike">
                <a:solidFill>
                  <a:srgbClr val="408080"/>
                </a:solidFill>
                <a:latin typeface="Courier"/>
                <a:ea typeface="Courier"/>
                <a:cs typeface="Courier"/>
                <a:sym typeface="Courier"/>
              </a:rPr>
              <a:t># read a specially formatted JSON file (one JSON object per line)</a:t>
            </a:r>
            <a:endParaRPr b="0" i="0" sz="1300" u="none" cap="none" strike="noStrike">
              <a:solidFill>
                <a:srgbClr val="333333"/>
              </a:solidFill>
              <a:latin typeface="Avenir"/>
              <a:ea typeface="Avenir"/>
              <a:cs typeface="Avenir"/>
              <a:sym typeface="Avenir"/>
            </a:endParaRPr>
          </a:p>
          <a:p>
            <a:pPr indent="0" lvl="0" marL="0" marR="0" rtl="0" algn="l">
              <a:lnSpc>
                <a:spcPct val="100000"/>
              </a:lnSpc>
              <a:spcBef>
                <a:spcPts val="0"/>
              </a:spcBef>
              <a:spcAft>
                <a:spcPts val="0"/>
              </a:spcAft>
              <a:buClr>
                <a:srgbClr val="333333"/>
              </a:buClr>
              <a:buSzPts val="1500"/>
              <a:buFont typeface="Courier"/>
              <a:buNone/>
            </a:pPr>
            <a:r>
              <a:rPr b="0" i="0" lang="en" sz="1500" u="none" cap="none" strike="noStrike">
                <a:solidFill>
                  <a:srgbClr val="333333"/>
                </a:solidFill>
                <a:latin typeface="Courier"/>
                <a:ea typeface="Courier"/>
                <a:cs typeface="Courier"/>
                <a:sym typeface="Courier"/>
              </a:rPr>
              <a:t>df </a:t>
            </a:r>
            <a:r>
              <a:rPr b="0" i="0" lang="en" sz="1500" u="none" cap="none" strike="noStrike">
                <a:solidFill>
                  <a:srgbClr val="666666"/>
                </a:solidFill>
                <a:latin typeface="Courier"/>
                <a:ea typeface="Courier"/>
                <a:cs typeface="Courier"/>
                <a:sym typeface="Courier"/>
              </a:rPr>
              <a:t>=</a:t>
            </a:r>
            <a:r>
              <a:rPr b="0" i="0" lang="en" sz="1500" u="none" cap="none" strike="noStrike">
                <a:solidFill>
                  <a:srgbClr val="333333"/>
                </a:solidFill>
                <a:latin typeface="Courier"/>
                <a:ea typeface="Courier"/>
                <a:cs typeface="Courier"/>
                <a:sym typeface="Courier"/>
              </a:rPr>
              <a:t> spark</a:t>
            </a:r>
            <a:r>
              <a:rPr b="0" i="0" lang="en" sz="1500" u="none" cap="none" strike="noStrike">
                <a:solidFill>
                  <a:srgbClr val="666666"/>
                </a:solidFill>
                <a:latin typeface="Courier"/>
                <a:ea typeface="Courier"/>
                <a:cs typeface="Courier"/>
                <a:sym typeface="Courier"/>
              </a:rPr>
              <a:t>.</a:t>
            </a:r>
            <a:r>
              <a:rPr b="0" i="0" lang="en" sz="1500" u="none" cap="none" strike="noStrike">
                <a:solidFill>
                  <a:srgbClr val="333333"/>
                </a:solidFill>
                <a:latin typeface="Courier"/>
                <a:ea typeface="Courier"/>
                <a:cs typeface="Courier"/>
                <a:sym typeface="Courier"/>
              </a:rPr>
              <a:t>read</a:t>
            </a:r>
            <a:r>
              <a:rPr b="0" i="0" lang="en" sz="1500" u="none" cap="none" strike="noStrike">
                <a:solidFill>
                  <a:srgbClr val="666666"/>
                </a:solidFill>
                <a:latin typeface="Courier"/>
                <a:ea typeface="Courier"/>
                <a:cs typeface="Courier"/>
                <a:sym typeface="Courier"/>
              </a:rPr>
              <a:t>.</a:t>
            </a:r>
            <a:r>
              <a:rPr b="0" i="0" lang="en" sz="1500" u="none" cap="none" strike="noStrike">
                <a:solidFill>
                  <a:srgbClr val="333333"/>
                </a:solidFill>
                <a:latin typeface="Courier"/>
                <a:ea typeface="Courier"/>
                <a:cs typeface="Courier"/>
                <a:sym typeface="Courier"/>
              </a:rPr>
              <a:t>json(</a:t>
            </a:r>
            <a:r>
              <a:rPr b="0" i="0" lang="en" sz="1500" u="none" cap="none" strike="noStrike">
                <a:solidFill>
                  <a:srgbClr val="BA2121"/>
                </a:solidFill>
                <a:latin typeface="Courier"/>
                <a:ea typeface="Courier"/>
                <a:cs typeface="Courier"/>
                <a:sym typeface="Courier"/>
              </a:rPr>
              <a:t>"business.json"</a:t>
            </a:r>
            <a:r>
              <a:rPr b="0" i="0" lang="en" sz="1500" u="none" cap="none" strike="noStrike">
                <a:solidFill>
                  <a:srgbClr val="333333"/>
                </a:solidFill>
                <a:latin typeface="Courier"/>
                <a:ea typeface="Courier"/>
                <a:cs typeface="Courier"/>
                <a:sym typeface="Courier"/>
              </a:rPr>
              <a:t>)</a:t>
            </a:r>
            <a:endParaRPr b="0" i="0" sz="1300" u="none" cap="none" strike="noStrike">
              <a:solidFill>
                <a:srgbClr val="333333"/>
              </a:solidFill>
              <a:latin typeface="Avenir"/>
              <a:ea typeface="Avenir"/>
              <a:cs typeface="Avenir"/>
              <a:sym typeface="Avenir"/>
            </a:endParaRPr>
          </a:p>
          <a:p>
            <a:pPr indent="0" lvl="0" marL="0" marR="0" rtl="0" algn="l">
              <a:lnSpc>
                <a:spcPct val="100000"/>
              </a:lnSpc>
              <a:spcBef>
                <a:spcPts val="0"/>
              </a:spcBef>
              <a:spcAft>
                <a:spcPts val="0"/>
              </a:spcAft>
              <a:buClr>
                <a:srgbClr val="408080"/>
              </a:buClr>
              <a:buSzPts val="900"/>
              <a:buFont typeface="Courier"/>
              <a:buNone/>
            </a:pPr>
            <a:r>
              <a:rPr b="0" i="1" lang="en" sz="900" u="none" cap="none" strike="noStrike">
                <a:solidFill>
                  <a:srgbClr val="408080"/>
                </a:solidFill>
                <a:latin typeface="Courier"/>
                <a:ea typeface="Courier"/>
                <a:cs typeface="Courier"/>
                <a:sym typeface="Courier"/>
              </a:rPr>
              <a:t># Displays the content of the DataFrame to stdout</a:t>
            </a:r>
            <a:endParaRPr b="0" i="0" sz="1300" u="none" cap="none" strike="noStrike">
              <a:solidFill>
                <a:srgbClr val="333333"/>
              </a:solidFill>
              <a:latin typeface="Avenir"/>
              <a:ea typeface="Avenir"/>
              <a:cs typeface="Avenir"/>
              <a:sym typeface="Avenir"/>
            </a:endParaRPr>
          </a:p>
          <a:p>
            <a:pPr indent="0" lvl="0" marL="0" marR="0" rtl="0" algn="l">
              <a:lnSpc>
                <a:spcPct val="100000"/>
              </a:lnSpc>
              <a:spcBef>
                <a:spcPts val="0"/>
              </a:spcBef>
              <a:spcAft>
                <a:spcPts val="0"/>
              </a:spcAft>
              <a:buClr>
                <a:srgbClr val="333333"/>
              </a:buClr>
              <a:buSzPts val="900"/>
              <a:buFont typeface="Courier"/>
              <a:buNone/>
            </a:pPr>
            <a:r>
              <a:rPr b="0" i="0" lang="en" sz="900" u="none" cap="none" strike="noStrike">
                <a:solidFill>
                  <a:srgbClr val="333333"/>
                </a:solidFill>
                <a:latin typeface="Courier"/>
                <a:ea typeface="Courier"/>
                <a:cs typeface="Courier"/>
                <a:sym typeface="Courier"/>
              </a:rPr>
              <a:t>df</a:t>
            </a:r>
            <a:r>
              <a:rPr b="0" i="0" lang="en" sz="900" u="none" cap="none" strike="noStrike">
                <a:solidFill>
                  <a:srgbClr val="666666"/>
                </a:solidFill>
                <a:latin typeface="Courier"/>
                <a:ea typeface="Courier"/>
                <a:cs typeface="Courier"/>
                <a:sym typeface="Courier"/>
              </a:rPr>
              <a:t>.</a:t>
            </a:r>
            <a:r>
              <a:rPr b="0" i="0" lang="en" sz="900" u="none" cap="none" strike="noStrike">
                <a:solidFill>
                  <a:srgbClr val="333333"/>
                </a:solidFill>
                <a:latin typeface="Courier"/>
                <a:ea typeface="Courier"/>
                <a:cs typeface="Courier"/>
                <a:sym typeface="Courier"/>
              </a:rPr>
              <a:t>show()</a:t>
            </a:r>
            <a:endParaRPr sz="900"/>
          </a:p>
          <a:p>
            <a:pPr indent="0" lvl="0" marL="0" marR="0" rtl="0" algn="r">
              <a:lnSpc>
                <a:spcPct val="100000"/>
              </a:lnSpc>
              <a:spcBef>
                <a:spcPts val="0"/>
              </a:spcBef>
              <a:spcAft>
                <a:spcPts val="0"/>
              </a:spcAft>
              <a:buClr>
                <a:srgbClr val="000000"/>
              </a:buClr>
              <a:buSzPts val="900"/>
              <a:buFont typeface="Courier"/>
              <a:buNone/>
            </a:pPr>
            <a:r>
              <a:t/>
            </a:r>
            <a:endParaRPr b="0" i="0" sz="900" u="none" cap="none" strike="noStrike">
              <a:solidFill>
                <a:srgbClr val="333333"/>
              </a:solidFill>
              <a:latin typeface="Courier"/>
              <a:ea typeface="Courier"/>
              <a:cs typeface="Courier"/>
              <a:sym typeface="Courier"/>
            </a:endParaRPr>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address|          attributes|         business_id|          categories|          city|               hours|is_open|     latitude|     longitude|                name|      neighborhood|postal_code|review_count|stars|state|</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|4855 E Warner Rd,...|[true,null,null,n...|FYWN1wneV18bWNgQj...|[Dentists, Genera...|     Ahwatukee|[7:30-17:00,7:30-...|      1|   33.3306902|  -111.9785992|    Dental by Design|  </a:t>
            </a:r>
            <a:endParaRPr sz="9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75" name="Shape 475"/>
        <p:cNvGrpSpPr/>
        <p:nvPr/>
      </p:nvGrpSpPr>
      <p:grpSpPr>
        <a:xfrm>
          <a:off x="0" y="0"/>
          <a:ext cx="0" cy="0"/>
          <a:chOff x="0" y="0"/>
          <a:chExt cx="0" cy="0"/>
        </a:xfrm>
      </p:grpSpPr>
      <p:sp>
        <p:nvSpPr>
          <p:cNvPr id="476" name="Google Shape;476;p81"/>
          <p:cNvSpPr txBox="1"/>
          <p:nvPr>
            <p:ph type="title"/>
          </p:nvPr>
        </p:nvSpPr>
        <p:spPr>
          <a:xfrm>
            <a:off x="361950" y="353175"/>
            <a:ext cx="3959700" cy="381600"/>
          </a:xfrm>
          <a:prstGeom prst="rect">
            <a:avLst/>
          </a:prstGeom>
          <a:noFill/>
          <a:ln>
            <a:noFill/>
          </a:ln>
        </p:spPr>
        <p:txBody>
          <a:bodyPr anchorCtr="0" anchor="t" bIns="32750" lIns="32750" spcFirstLastPara="1" rIns="32750" wrap="square" tIns="32750">
            <a:normAutofit fontScale="90000"/>
          </a:bodyPr>
          <a:lstStyle/>
          <a:p>
            <a:pPr indent="0" lvl="0" marL="0" marR="0" rtl="0" algn="l">
              <a:lnSpc>
                <a:spcPct val="80000"/>
              </a:lnSpc>
              <a:spcBef>
                <a:spcPts val="0"/>
              </a:spcBef>
              <a:spcAft>
                <a:spcPts val="0"/>
              </a:spcAft>
              <a:buClr>
                <a:schemeClr val="accent1"/>
              </a:buClr>
              <a:buSzPct val="93939"/>
              <a:buFont typeface="Arial"/>
              <a:buNone/>
            </a:pPr>
            <a:r>
              <a:rPr lang="en" sz="3300">
                <a:latin typeface="Verdana"/>
                <a:ea typeface="Verdana"/>
                <a:cs typeface="Verdana"/>
                <a:sym typeface="Verdana"/>
              </a:rPr>
              <a:t>Inferring Schema</a:t>
            </a:r>
            <a:endParaRPr sz="3300">
              <a:latin typeface="Verdana"/>
              <a:ea typeface="Verdana"/>
              <a:cs typeface="Verdana"/>
              <a:sym typeface="Verdana"/>
            </a:endParaRPr>
          </a:p>
        </p:txBody>
      </p:sp>
      <p:sp>
        <p:nvSpPr>
          <p:cNvPr id="477" name="Google Shape;477;p81"/>
          <p:cNvSpPr txBox="1"/>
          <p:nvPr>
            <p:ph idx="1" type="body"/>
          </p:nvPr>
        </p:nvSpPr>
        <p:spPr>
          <a:xfrm>
            <a:off x="268325" y="1115331"/>
            <a:ext cx="4552500" cy="1025400"/>
          </a:xfrm>
          <a:prstGeom prst="rect">
            <a:avLst/>
          </a:prstGeom>
          <a:noFill/>
          <a:ln>
            <a:noFill/>
          </a:ln>
        </p:spPr>
        <p:txBody>
          <a:bodyPr anchorCtr="0" anchor="t" bIns="32750" lIns="32750" spcFirstLastPara="1" rIns="32750" wrap="square" tIns="32750">
            <a:normAutofit/>
          </a:bodyPr>
          <a:lstStyle/>
          <a:p>
            <a:pPr indent="-311150" lvl="0" marL="292100" rtl="0" algn="l">
              <a:lnSpc>
                <a:spcPct val="100000"/>
              </a:lnSpc>
              <a:spcBef>
                <a:spcPts val="0"/>
              </a:spcBef>
              <a:spcAft>
                <a:spcPts val="0"/>
              </a:spcAft>
              <a:buClr>
                <a:schemeClr val="dk1"/>
              </a:buClr>
              <a:buSzPts val="2700"/>
              <a:buFont typeface="Verdana"/>
              <a:buChar char="●"/>
            </a:pPr>
            <a:r>
              <a:rPr lang="en" sz="2700">
                <a:solidFill>
                  <a:schemeClr val="dk1"/>
                </a:solidFill>
                <a:latin typeface="Verdana"/>
                <a:ea typeface="Verdana"/>
                <a:cs typeface="Verdana"/>
                <a:sym typeface="Verdana"/>
              </a:rPr>
              <a:t>F</a:t>
            </a:r>
            <a:r>
              <a:rPr i="0" lang="en" sz="2700" u="none" cap="none" strike="noStrike">
                <a:solidFill>
                  <a:schemeClr val="dk1"/>
                </a:solidFill>
                <a:latin typeface="Verdana"/>
                <a:ea typeface="Verdana"/>
                <a:cs typeface="Verdana"/>
                <a:sym typeface="Verdana"/>
              </a:rPr>
              <a:t>rom previous example,</a:t>
            </a:r>
            <a:br>
              <a:rPr i="0" lang="en" sz="2700" u="none" cap="none" strike="noStrike">
                <a:solidFill>
                  <a:schemeClr val="dk1"/>
                </a:solidFill>
                <a:latin typeface="Verdana"/>
                <a:ea typeface="Verdana"/>
                <a:cs typeface="Verdana"/>
                <a:sym typeface="Verdana"/>
              </a:rPr>
            </a:br>
            <a:r>
              <a:rPr i="0" lang="en" sz="2700" u="none" cap="none" strike="noStrike">
                <a:solidFill>
                  <a:schemeClr val="dk1"/>
                </a:solidFill>
                <a:latin typeface="Verdana"/>
                <a:ea typeface="Verdana"/>
                <a:cs typeface="Verdana"/>
                <a:sym typeface="Verdana"/>
              </a:rPr>
              <a:t>df.printSchema() gives:</a:t>
            </a:r>
            <a:endParaRPr sz="2700">
              <a:solidFill>
                <a:schemeClr val="dk1"/>
              </a:solidFill>
              <a:latin typeface="Verdana"/>
              <a:ea typeface="Verdana"/>
              <a:cs typeface="Verdana"/>
              <a:sym typeface="Verdana"/>
            </a:endParaRPr>
          </a:p>
        </p:txBody>
      </p:sp>
      <p:sp>
        <p:nvSpPr>
          <p:cNvPr id="478" name="Google Shape;478;p81"/>
          <p:cNvSpPr txBox="1"/>
          <p:nvPr/>
        </p:nvSpPr>
        <p:spPr>
          <a:xfrm>
            <a:off x="4899390" y="387548"/>
            <a:ext cx="4131600" cy="31278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root</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 address: string (nullable = true)</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 attributes: struct (nullable = true)</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    |-- AcceptsInsurance: boolean (nullable = true)</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    |-- AgesAllowed: string (nullable = true)</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    |-- Alcohol: string (nullable = true)</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    |-- Ambience: struct (nullable = true)</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    |    |-- casual: boolean (nullable = true)</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    |    |-- classy: boolean (nullable = true)</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    |    |-- divey: boolean (nullable = true)</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    |    |-- hipster: boolean (nullable = true)</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    |    |-- intimate: boolean (nullable = true)</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    |    |-- romantic: boolean (nullable = true)</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    |    |-- touristy: boolean (nullable = true)</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    |    |-- trendy: boolean (nullable = true)</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    |    |-- upscale: boolean (nullable = true)</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    |-- BYOB: boolean (nullable = true)</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    |-- BYOBCorkage: string (nullable = true)</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    |-- BestNights: struct (nullable = true)</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    |    |-- friday: boolean (nullable = true)</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    |    |-- monday: boolean (nullable = true)</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    |    |-- saturday: boolean (nullable = true)</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    |    |-- sunday: boolean (nullable = true)</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    |    |-- thursday: boolean (nullable = true)</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    |    |-- tuesday: boolean (nullable = true)</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    |    |-- wednesday: boolean (nullable = true)</a:t>
            </a:r>
            <a:endParaRPr sz="900"/>
          </a:p>
        </p:txBody>
      </p:sp>
      <p:sp>
        <p:nvSpPr>
          <p:cNvPr id="479" name="Google Shape;479;p81"/>
          <p:cNvSpPr txBox="1"/>
          <p:nvPr/>
        </p:nvSpPr>
        <p:spPr>
          <a:xfrm>
            <a:off x="4899401" y="3773594"/>
            <a:ext cx="3381300" cy="11922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 is_open: long (nullable = true)</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 latitude: double (nullable = true)</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 longitude: double (nullable = true)</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 name: string (nullable = true)</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 neighborhood: string (nullable = true)</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 postal_code: string (nullable = true)</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 review_count: long (nullable = true)</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 stars: double (nullable = true)</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 state: string (nullable = true)</a:t>
            </a:r>
            <a:endParaRPr sz="900"/>
          </a:p>
        </p:txBody>
      </p:sp>
      <p:sp>
        <p:nvSpPr>
          <p:cNvPr id="480" name="Google Shape;480;p81"/>
          <p:cNvSpPr txBox="1"/>
          <p:nvPr>
            <p:ph idx="4294967295" type="sldNum"/>
          </p:nvPr>
        </p:nvSpPr>
        <p:spPr>
          <a:xfrm>
            <a:off x="8568719" y="227707"/>
            <a:ext cx="285900" cy="241200"/>
          </a:xfrm>
          <a:prstGeom prst="rect">
            <a:avLst/>
          </a:prstGeom>
          <a:noFill/>
          <a:ln>
            <a:noFill/>
          </a:ln>
        </p:spPr>
        <p:txBody>
          <a:bodyPr anchorCtr="0" anchor="t" bIns="32750" lIns="32750" spcFirstLastPara="1" rIns="32750" wrap="square" tIns="32750">
            <a:normAutofit lnSpcReduction="10000"/>
          </a:bodyPr>
          <a:lstStyle/>
          <a:p>
            <a:pPr indent="0" lvl="0" marL="0" rtl="0" algn="r">
              <a:lnSpc>
                <a:spcPct val="80000"/>
              </a:lnSpc>
              <a:spcBef>
                <a:spcPts val="0"/>
              </a:spcBef>
              <a:spcAft>
                <a:spcPts val="0"/>
              </a:spcAft>
              <a:buClr>
                <a:srgbClr val="838787"/>
              </a:buClr>
              <a:buSzPts val="1500"/>
              <a:buFont typeface="Arial"/>
              <a:buNone/>
            </a:pPr>
            <a:fld id="{00000000-1234-1234-1234-123412341234}" type="slidenum">
              <a:rPr lang="en" sz="1500">
                <a:latin typeface="Arial"/>
                <a:ea typeface="Arial"/>
                <a:cs typeface="Arial"/>
                <a:sym typeface="Arial"/>
              </a:rPr>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84" name="Shape 484"/>
        <p:cNvGrpSpPr/>
        <p:nvPr/>
      </p:nvGrpSpPr>
      <p:grpSpPr>
        <a:xfrm>
          <a:off x="0" y="0"/>
          <a:ext cx="0" cy="0"/>
          <a:chOff x="0" y="0"/>
          <a:chExt cx="0" cy="0"/>
        </a:xfrm>
      </p:grpSpPr>
      <p:sp>
        <p:nvSpPr>
          <p:cNvPr id="485" name="Google Shape;485;p82"/>
          <p:cNvSpPr txBox="1"/>
          <p:nvPr>
            <p:ph type="title"/>
          </p:nvPr>
        </p:nvSpPr>
        <p:spPr>
          <a:xfrm>
            <a:off x="285750" y="276983"/>
            <a:ext cx="8572500" cy="900000"/>
          </a:xfrm>
          <a:prstGeom prst="rect">
            <a:avLst/>
          </a:prstGeom>
          <a:noFill/>
          <a:ln>
            <a:noFill/>
          </a:ln>
        </p:spPr>
        <p:txBody>
          <a:bodyPr anchorCtr="0" anchor="t" bIns="32750" lIns="32750" spcFirstLastPara="1" rIns="32750" wrap="square" tIns="32750">
            <a:normAutofit/>
          </a:bodyPr>
          <a:lstStyle/>
          <a:p>
            <a:pPr indent="0" lvl="0" marL="0" marR="0" rtl="0" algn="l">
              <a:lnSpc>
                <a:spcPct val="80000"/>
              </a:lnSpc>
              <a:spcBef>
                <a:spcPts val="0"/>
              </a:spcBef>
              <a:spcAft>
                <a:spcPts val="0"/>
              </a:spcAft>
              <a:buClr>
                <a:schemeClr val="accent1"/>
              </a:buClr>
              <a:buSzPts val="3100"/>
              <a:buFont typeface="Arial"/>
              <a:buNone/>
            </a:pPr>
            <a:r>
              <a:rPr lang="en" sz="3300">
                <a:latin typeface="Verdana"/>
                <a:ea typeface="Verdana"/>
                <a:cs typeface="Verdana"/>
                <a:sym typeface="Verdana"/>
              </a:rPr>
              <a:t>Creating A Dataframe From A File</a:t>
            </a:r>
            <a:endParaRPr sz="3300">
              <a:latin typeface="Verdana"/>
              <a:ea typeface="Verdana"/>
              <a:cs typeface="Verdana"/>
              <a:sym typeface="Verdana"/>
            </a:endParaRPr>
          </a:p>
          <a:p>
            <a:pPr indent="0" lvl="0" marL="0" marR="0" rtl="0" algn="l">
              <a:lnSpc>
                <a:spcPct val="80000"/>
              </a:lnSpc>
              <a:spcBef>
                <a:spcPts val="0"/>
              </a:spcBef>
              <a:spcAft>
                <a:spcPts val="0"/>
              </a:spcAft>
              <a:buClr>
                <a:schemeClr val="accent1"/>
              </a:buClr>
              <a:buSzPts val="3100"/>
              <a:buFont typeface="Arial"/>
              <a:buNone/>
            </a:pPr>
            <a:r>
              <a:rPr lang="en" sz="3000">
                <a:latin typeface="Verdana"/>
                <a:ea typeface="Verdana"/>
                <a:cs typeface="Verdana"/>
                <a:sym typeface="Verdana"/>
              </a:rPr>
              <a:t>(General)</a:t>
            </a:r>
            <a:endParaRPr sz="3000">
              <a:latin typeface="Verdana"/>
              <a:ea typeface="Verdana"/>
              <a:cs typeface="Verdana"/>
              <a:sym typeface="Verdana"/>
            </a:endParaRPr>
          </a:p>
        </p:txBody>
      </p:sp>
      <p:sp>
        <p:nvSpPr>
          <p:cNvPr id="486" name="Google Shape;486;p82"/>
          <p:cNvSpPr txBox="1"/>
          <p:nvPr>
            <p:ph idx="1" type="body"/>
          </p:nvPr>
        </p:nvSpPr>
        <p:spPr>
          <a:xfrm>
            <a:off x="285750" y="1294202"/>
            <a:ext cx="8572500" cy="2611500"/>
          </a:xfrm>
          <a:prstGeom prst="rect">
            <a:avLst/>
          </a:prstGeom>
          <a:noFill/>
          <a:ln>
            <a:noFill/>
          </a:ln>
        </p:spPr>
        <p:txBody>
          <a:bodyPr anchorCtr="0" anchor="t" bIns="32750" lIns="32750" spcFirstLastPara="1" rIns="32750" wrap="square" tIns="32750">
            <a:normAutofit/>
          </a:bodyPr>
          <a:lstStyle/>
          <a:p>
            <a:pPr indent="-311150" lvl="0" marL="292100" rtl="0" algn="l">
              <a:lnSpc>
                <a:spcPct val="100000"/>
              </a:lnSpc>
              <a:spcBef>
                <a:spcPts val="0"/>
              </a:spcBef>
              <a:spcAft>
                <a:spcPts val="0"/>
              </a:spcAft>
              <a:buClr>
                <a:schemeClr val="dk1"/>
              </a:buClr>
              <a:buSzPts val="2700"/>
              <a:buChar char="●"/>
            </a:pPr>
            <a:r>
              <a:rPr lang="en" sz="2700">
                <a:solidFill>
                  <a:schemeClr val="dk1"/>
                </a:solidFill>
                <a:latin typeface="Verdana"/>
                <a:ea typeface="Verdana"/>
                <a:cs typeface="Verdana"/>
                <a:sym typeface="Verdana"/>
              </a:rPr>
              <a:t>S</a:t>
            </a:r>
            <a:r>
              <a:rPr i="0" lang="en" sz="2700" u="none" cap="none" strike="noStrike">
                <a:solidFill>
                  <a:schemeClr val="dk1"/>
                </a:solidFill>
                <a:latin typeface="Verdana"/>
                <a:ea typeface="Verdana"/>
                <a:cs typeface="Verdana"/>
                <a:sym typeface="Verdana"/>
              </a:rPr>
              <a:t>park can load a number of different formats: json</a:t>
            </a:r>
            <a:r>
              <a:rPr lang="en" sz="2700">
                <a:solidFill>
                  <a:schemeClr val="dk1"/>
                </a:solidFill>
                <a:latin typeface="Verdana"/>
                <a:ea typeface="Verdana"/>
                <a:cs typeface="Verdana"/>
                <a:sym typeface="Verdana"/>
              </a:rPr>
              <a:t>, </a:t>
            </a:r>
            <a:r>
              <a:rPr i="0" lang="en" sz="2700" u="none" cap="none" strike="noStrike">
                <a:solidFill>
                  <a:schemeClr val="dk1"/>
                </a:solidFill>
                <a:latin typeface="Verdana"/>
                <a:ea typeface="Verdana"/>
                <a:cs typeface="Verdana"/>
                <a:sym typeface="Verdana"/>
              </a:rPr>
              <a:t>parquet</a:t>
            </a:r>
            <a:r>
              <a:rPr lang="en" sz="2700">
                <a:solidFill>
                  <a:schemeClr val="dk1"/>
                </a:solidFill>
                <a:latin typeface="Verdana"/>
                <a:ea typeface="Verdana"/>
                <a:cs typeface="Verdana"/>
                <a:sym typeface="Verdana"/>
              </a:rPr>
              <a:t>, </a:t>
            </a:r>
            <a:r>
              <a:rPr i="0" lang="en" sz="2700" u="none" cap="none" strike="noStrike">
                <a:solidFill>
                  <a:schemeClr val="dk1"/>
                </a:solidFill>
                <a:latin typeface="Verdana"/>
                <a:ea typeface="Verdana"/>
                <a:cs typeface="Verdana"/>
                <a:sym typeface="Verdana"/>
              </a:rPr>
              <a:t>jdbc,</a:t>
            </a:r>
            <a:r>
              <a:rPr lang="en" sz="2700">
                <a:solidFill>
                  <a:schemeClr val="dk1"/>
                </a:solidFill>
                <a:latin typeface="Verdana"/>
                <a:ea typeface="Verdana"/>
                <a:cs typeface="Verdana"/>
                <a:sym typeface="Verdana"/>
              </a:rPr>
              <a:t> </a:t>
            </a:r>
            <a:r>
              <a:rPr i="0" lang="en" sz="2700" u="none" cap="none" strike="noStrike">
                <a:solidFill>
                  <a:schemeClr val="dk1"/>
                </a:solidFill>
                <a:latin typeface="Verdana"/>
                <a:ea typeface="Verdana"/>
                <a:cs typeface="Verdana"/>
                <a:sym typeface="Verdana"/>
              </a:rPr>
              <a:t>orc</a:t>
            </a:r>
            <a:r>
              <a:rPr lang="en" sz="2700">
                <a:solidFill>
                  <a:schemeClr val="dk1"/>
                </a:solidFill>
                <a:latin typeface="Verdana"/>
                <a:ea typeface="Verdana"/>
                <a:cs typeface="Verdana"/>
                <a:sym typeface="Verdana"/>
              </a:rPr>
              <a:t>, </a:t>
            </a:r>
            <a:r>
              <a:rPr i="0" lang="en" sz="2700" u="none" cap="none" strike="noStrike">
                <a:solidFill>
                  <a:schemeClr val="dk1"/>
                </a:solidFill>
                <a:latin typeface="Verdana"/>
                <a:ea typeface="Verdana"/>
                <a:cs typeface="Verdana"/>
                <a:sym typeface="Verdana"/>
              </a:rPr>
              <a:t>libsvm</a:t>
            </a:r>
            <a:r>
              <a:rPr lang="en" sz="2700">
                <a:solidFill>
                  <a:schemeClr val="dk1"/>
                </a:solidFill>
                <a:latin typeface="Verdana"/>
                <a:ea typeface="Verdana"/>
                <a:cs typeface="Verdana"/>
                <a:sym typeface="Verdana"/>
              </a:rPr>
              <a:t>, </a:t>
            </a:r>
            <a:r>
              <a:rPr i="0" lang="en" sz="2700" u="none" cap="none" strike="noStrike">
                <a:solidFill>
                  <a:schemeClr val="dk1"/>
                </a:solidFill>
                <a:latin typeface="Verdana"/>
                <a:ea typeface="Verdana"/>
                <a:cs typeface="Verdana"/>
                <a:sym typeface="Verdana"/>
              </a:rPr>
              <a:t>csv,</a:t>
            </a:r>
            <a:r>
              <a:rPr lang="en" sz="2700">
                <a:solidFill>
                  <a:schemeClr val="dk1"/>
                </a:solidFill>
                <a:latin typeface="Verdana"/>
                <a:ea typeface="Verdana"/>
                <a:cs typeface="Verdana"/>
                <a:sym typeface="Verdana"/>
              </a:rPr>
              <a:t> </a:t>
            </a:r>
            <a:r>
              <a:rPr i="0" lang="en" sz="2700" u="none" cap="none" strike="noStrike">
                <a:solidFill>
                  <a:schemeClr val="dk1"/>
                </a:solidFill>
                <a:latin typeface="Verdana"/>
                <a:ea typeface="Verdana"/>
                <a:cs typeface="Verdana"/>
                <a:sym typeface="Verdana"/>
              </a:rPr>
              <a:t>text</a:t>
            </a:r>
            <a:endParaRPr sz="2700">
              <a:solidFill>
                <a:schemeClr val="dk1"/>
              </a:solidFill>
              <a:latin typeface="Verdana"/>
              <a:ea typeface="Verdana"/>
              <a:cs typeface="Verdana"/>
              <a:sym typeface="Verdana"/>
            </a:endParaRPr>
          </a:p>
          <a:p>
            <a:pPr indent="0" lvl="0" marL="0" rtl="0" algn="l">
              <a:lnSpc>
                <a:spcPct val="100000"/>
              </a:lnSpc>
              <a:spcBef>
                <a:spcPts val="0"/>
              </a:spcBef>
              <a:spcAft>
                <a:spcPts val="0"/>
              </a:spcAft>
              <a:buClr>
                <a:srgbClr val="333333"/>
              </a:buClr>
              <a:buSzPts val="1200"/>
              <a:buFont typeface="Arial"/>
              <a:buNone/>
            </a:pPr>
            <a:r>
              <a:t/>
            </a:r>
            <a:endParaRPr sz="2700">
              <a:solidFill>
                <a:schemeClr val="dk1"/>
              </a:solidFill>
              <a:latin typeface="Verdana"/>
              <a:ea typeface="Verdana"/>
              <a:cs typeface="Verdana"/>
              <a:sym typeface="Verdana"/>
            </a:endParaRPr>
          </a:p>
          <a:p>
            <a:pPr indent="0" lvl="0" marL="0" rtl="0" algn="l">
              <a:lnSpc>
                <a:spcPct val="100000"/>
              </a:lnSpc>
              <a:spcBef>
                <a:spcPts val="0"/>
              </a:spcBef>
              <a:spcAft>
                <a:spcPts val="0"/>
              </a:spcAft>
              <a:buClr>
                <a:srgbClr val="333333"/>
              </a:buClr>
              <a:buSzPts val="1200"/>
              <a:buFont typeface="Arial"/>
              <a:buNone/>
            </a:pPr>
            <a:r>
              <a:rPr lang="en" sz="2700">
                <a:solidFill>
                  <a:schemeClr val="dk1"/>
                </a:solidFill>
                <a:latin typeface="Verdana"/>
                <a:ea typeface="Verdana"/>
                <a:cs typeface="Verdana"/>
                <a:sym typeface="Verdana"/>
              </a:rPr>
              <a:t>df = spark.read.load(</a:t>
            </a:r>
            <a:r>
              <a:rPr lang="en" sz="2700">
                <a:solidFill>
                  <a:srgbClr val="4070A0"/>
                </a:solidFill>
                <a:latin typeface="Verdana"/>
                <a:ea typeface="Verdana"/>
                <a:cs typeface="Verdana"/>
                <a:sym typeface="Verdana"/>
              </a:rPr>
              <a:t>"examples/src/main/resources/people.json"</a:t>
            </a:r>
            <a:r>
              <a:rPr lang="en" sz="2700">
                <a:solidFill>
                  <a:schemeClr val="dk1"/>
                </a:solidFill>
                <a:latin typeface="Verdana"/>
                <a:ea typeface="Verdana"/>
                <a:cs typeface="Verdana"/>
                <a:sym typeface="Verdana"/>
              </a:rPr>
              <a:t>, format</a:t>
            </a:r>
            <a:r>
              <a:rPr lang="en" sz="2700">
                <a:solidFill>
                  <a:srgbClr val="666666"/>
                </a:solidFill>
                <a:latin typeface="Verdana"/>
                <a:ea typeface="Verdana"/>
                <a:cs typeface="Verdana"/>
                <a:sym typeface="Verdana"/>
              </a:rPr>
              <a:t>=</a:t>
            </a:r>
            <a:r>
              <a:rPr lang="en" sz="2700">
                <a:solidFill>
                  <a:srgbClr val="4070A0"/>
                </a:solidFill>
                <a:latin typeface="Verdana"/>
                <a:ea typeface="Verdana"/>
                <a:cs typeface="Verdana"/>
                <a:sym typeface="Verdana"/>
              </a:rPr>
              <a:t>“json"</a:t>
            </a:r>
            <a:r>
              <a:rPr lang="en" sz="2700">
                <a:solidFill>
                  <a:schemeClr val="dk1"/>
                </a:solidFill>
                <a:latin typeface="Verdana"/>
                <a:ea typeface="Verdana"/>
                <a:cs typeface="Verdana"/>
                <a:sym typeface="Verdana"/>
              </a:rPr>
              <a:t>)</a:t>
            </a:r>
            <a:endParaRPr sz="2700">
              <a:solidFill>
                <a:schemeClr val="dk1"/>
              </a:solidFill>
              <a:latin typeface="Verdana"/>
              <a:ea typeface="Verdana"/>
              <a:cs typeface="Verdana"/>
              <a:sym typeface="Verdana"/>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83"/>
          <p:cNvSpPr txBox="1"/>
          <p:nvPr>
            <p:ph type="title"/>
          </p:nvPr>
        </p:nvSpPr>
        <p:spPr>
          <a:xfrm>
            <a:off x="285750" y="810369"/>
            <a:ext cx="8572500" cy="381600"/>
          </a:xfrm>
          <a:prstGeom prst="rect">
            <a:avLst/>
          </a:prstGeom>
        </p:spPr>
        <p:txBody>
          <a:bodyPr anchorCtr="0" anchor="t" bIns="32750" lIns="32750" spcFirstLastPara="1" rIns="32750" wrap="square" tIns="32750">
            <a:normAutofit fontScale="90000"/>
          </a:bodyPr>
          <a:lstStyle/>
          <a:p>
            <a:pPr indent="0" lvl="0" marL="0" rtl="0" algn="l">
              <a:spcBef>
                <a:spcPts val="1800"/>
              </a:spcBef>
              <a:spcAft>
                <a:spcPts val="0"/>
              </a:spcAft>
              <a:buNone/>
            </a:pPr>
            <a:r>
              <a:rPr lang="en"/>
              <a:t>Describing a DataFrame</a:t>
            </a:r>
            <a:endParaRPr/>
          </a:p>
        </p:txBody>
      </p:sp>
      <p:sp>
        <p:nvSpPr>
          <p:cNvPr id="492" name="Google Shape;492;p83"/>
          <p:cNvSpPr txBox="1"/>
          <p:nvPr>
            <p:ph idx="1" type="body"/>
          </p:nvPr>
        </p:nvSpPr>
        <p:spPr>
          <a:xfrm>
            <a:off x="285750" y="1446609"/>
            <a:ext cx="8572500" cy="3221400"/>
          </a:xfrm>
          <a:prstGeom prst="rect">
            <a:avLst/>
          </a:prstGeom>
        </p:spPr>
        <p:txBody>
          <a:bodyPr anchorCtr="0" anchor="t" bIns="32750" lIns="32750" spcFirstLastPara="1" rIns="32750" wrap="square" tIns="32750">
            <a:normAutofit/>
          </a:bodyPr>
          <a:lstStyle/>
          <a:p>
            <a:pPr indent="0" lvl="0" marL="0" rtl="0" algn="l">
              <a:spcBef>
                <a:spcPts val="1800"/>
              </a:spcBef>
              <a:spcAft>
                <a:spcPts val="0"/>
              </a:spcAft>
              <a:buNone/>
            </a:pPr>
            <a:r>
              <a:rPr lang="en"/>
              <a:t>df.columns</a:t>
            </a:r>
            <a:endParaRPr/>
          </a:p>
          <a:p>
            <a:pPr indent="0" lvl="0" marL="0" rtl="0" algn="l">
              <a:spcBef>
                <a:spcPts val="1800"/>
              </a:spcBef>
              <a:spcAft>
                <a:spcPts val="0"/>
              </a:spcAft>
              <a:buNone/>
            </a:pPr>
            <a:r>
              <a:rPr lang="en"/>
              <a:t>df.dtypes</a:t>
            </a:r>
            <a:endParaRPr/>
          </a:p>
          <a:p>
            <a:pPr indent="0" lvl="0" marL="0" rtl="0" algn="l">
              <a:spcBef>
                <a:spcPts val="1800"/>
              </a:spcBef>
              <a:spcAft>
                <a:spcPts val="0"/>
              </a:spcAft>
              <a:buNone/>
            </a:pPr>
            <a:r>
              <a:rPr lang="en"/>
              <a:t>df.describe.show()</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96" name="Shape 496"/>
        <p:cNvGrpSpPr/>
        <p:nvPr/>
      </p:nvGrpSpPr>
      <p:grpSpPr>
        <a:xfrm>
          <a:off x="0" y="0"/>
          <a:ext cx="0" cy="0"/>
          <a:chOff x="0" y="0"/>
          <a:chExt cx="0" cy="0"/>
        </a:xfrm>
      </p:grpSpPr>
      <p:sp>
        <p:nvSpPr>
          <p:cNvPr id="497" name="Google Shape;497;p84"/>
          <p:cNvSpPr txBox="1"/>
          <p:nvPr>
            <p:ph type="title"/>
          </p:nvPr>
        </p:nvSpPr>
        <p:spPr>
          <a:xfrm>
            <a:off x="285750" y="353169"/>
            <a:ext cx="8572500" cy="381600"/>
          </a:xfrm>
          <a:prstGeom prst="rect">
            <a:avLst/>
          </a:prstGeom>
          <a:noFill/>
          <a:ln>
            <a:noFill/>
          </a:ln>
        </p:spPr>
        <p:txBody>
          <a:bodyPr anchorCtr="0" anchor="t" bIns="32750" lIns="32750" spcFirstLastPara="1" rIns="32750" wrap="square" tIns="32750">
            <a:normAutofit fontScale="90000"/>
          </a:bodyPr>
          <a:lstStyle/>
          <a:p>
            <a:pPr indent="0" lvl="0" marL="0" marR="0" rtl="0" algn="l">
              <a:lnSpc>
                <a:spcPct val="80000"/>
              </a:lnSpc>
              <a:spcBef>
                <a:spcPts val="0"/>
              </a:spcBef>
              <a:spcAft>
                <a:spcPts val="0"/>
              </a:spcAft>
              <a:buClr>
                <a:schemeClr val="accent1"/>
              </a:buClr>
              <a:buSzPct val="93939"/>
              <a:buFont typeface="Arial"/>
              <a:buNone/>
            </a:pPr>
            <a:r>
              <a:rPr lang="en" sz="3300">
                <a:latin typeface="Verdana"/>
                <a:ea typeface="Verdana"/>
                <a:cs typeface="Verdana"/>
                <a:sym typeface="Verdana"/>
              </a:rPr>
              <a:t>Column Selection</a:t>
            </a:r>
            <a:endParaRPr sz="3300">
              <a:latin typeface="Verdana"/>
              <a:ea typeface="Verdana"/>
              <a:cs typeface="Verdana"/>
              <a:sym typeface="Verdana"/>
            </a:endParaRPr>
          </a:p>
        </p:txBody>
      </p:sp>
      <p:sp>
        <p:nvSpPr>
          <p:cNvPr id="498" name="Google Shape;498;p84"/>
          <p:cNvSpPr txBox="1"/>
          <p:nvPr/>
        </p:nvSpPr>
        <p:spPr>
          <a:xfrm>
            <a:off x="3058200" y="946425"/>
            <a:ext cx="3027600" cy="41148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408080"/>
              </a:buClr>
              <a:buSzPts val="900"/>
              <a:buFont typeface="Courier"/>
              <a:buNone/>
            </a:pPr>
            <a:r>
              <a:rPr b="0" i="1" lang="en" sz="900" u="none" cap="none" strike="noStrike">
                <a:solidFill>
                  <a:srgbClr val="408080"/>
                </a:solidFill>
                <a:latin typeface="Courier"/>
                <a:ea typeface="Courier"/>
                <a:cs typeface="Courier"/>
                <a:sym typeface="Courier"/>
              </a:rPr>
              <a:t># Select only the "name" column</a:t>
            </a:r>
            <a:endParaRPr b="0" i="0" sz="1300" u="none" cap="none" strike="noStrike">
              <a:solidFill>
                <a:srgbClr val="333333"/>
              </a:solidFill>
              <a:latin typeface="Avenir"/>
              <a:ea typeface="Avenir"/>
              <a:cs typeface="Avenir"/>
              <a:sym typeface="Avenir"/>
            </a:endParaRPr>
          </a:p>
          <a:p>
            <a:pPr indent="0" lvl="0" marL="0" marR="0" rtl="0" algn="l">
              <a:lnSpc>
                <a:spcPct val="100000"/>
              </a:lnSpc>
              <a:spcBef>
                <a:spcPts val="0"/>
              </a:spcBef>
              <a:spcAft>
                <a:spcPts val="0"/>
              </a:spcAft>
              <a:buClr>
                <a:srgbClr val="333333"/>
              </a:buClr>
              <a:buSzPts val="1400"/>
              <a:buFont typeface="Courier"/>
              <a:buNone/>
            </a:pPr>
            <a:r>
              <a:rPr b="0" i="0" lang="en" sz="1400" u="none" cap="none" strike="noStrike">
                <a:solidFill>
                  <a:srgbClr val="333333"/>
                </a:solidFill>
                <a:latin typeface="Courier"/>
                <a:ea typeface="Courier"/>
                <a:cs typeface="Courier"/>
                <a:sym typeface="Courier"/>
              </a:rPr>
              <a:t>df</a:t>
            </a:r>
            <a:r>
              <a:rPr b="0" i="0" lang="en" sz="1400" u="none" cap="none" strike="noStrike">
                <a:solidFill>
                  <a:srgbClr val="666666"/>
                </a:solidFill>
                <a:latin typeface="Courier"/>
                <a:ea typeface="Courier"/>
                <a:cs typeface="Courier"/>
                <a:sym typeface="Courier"/>
              </a:rPr>
              <a:t>.</a:t>
            </a:r>
            <a:r>
              <a:rPr b="0" i="0" lang="en" sz="1400" u="none" cap="none" strike="noStrike">
                <a:solidFill>
                  <a:srgbClr val="333333"/>
                </a:solidFill>
                <a:latin typeface="Courier"/>
                <a:ea typeface="Courier"/>
                <a:cs typeface="Courier"/>
                <a:sym typeface="Courier"/>
              </a:rPr>
              <a:t>select(</a:t>
            </a:r>
            <a:r>
              <a:rPr b="0" i="0" lang="en" sz="1400" u="none" cap="none" strike="noStrike">
                <a:solidFill>
                  <a:srgbClr val="BA2121"/>
                </a:solidFill>
                <a:latin typeface="Courier"/>
                <a:ea typeface="Courier"/>
                <a:cs typeface="Courier"/>
                <a:sym typeface="Courier"/>
              </a:rPr>
              <a:t>"name"</a:t>
            </a:r>
            <a:r>
              <a:rPr b="0" i="0" lang="en" sz="1400" u="none" cap="none" strike="noStrike">
                <a:solidFill>
                  <a:srgbClr val="333333"/>
                </a:solidFill>
                <a:latin typeface="Courier"/>
                <a:ea typeface="Courier"/>
                <a:cs typeface="Courier"/>
                <a:sym typeface="Courier"/>
              </a:rPr>
              <a:t>)</a:t>
            </a:r>
            <a:r>
              <a:rPr b="0" i="0" lang="en" sz="1400" u="none" cap="none" strike="noStrike">
                <a:solidFill>
                  <a:srgbClr val="666666"/>
                </a:solidFill>
                <a:latin typeface="Courier"/>
                <a:ea typeface="Courier"/>
                <a:cs typeface="Courier"/>
                <a:sym typeface="Courier"/>
              </a:rPr>
              <a:t>.</a:t>
            </a:r>
            <a:r>
              <a:rPr b="0" i="0" lang="en" sz="1400" u="none" cap="none" strike="noStrike">
                <a:solidFill>
                  <a:srgbClr val="333333"/>
                </a:solidFill>
                <a:latin typeface="Courier"/>
                <a:ea typeface="Courier"/>
                <a:cs typeface="Courier"/>
                <a:sym typeface="Courier"/>
              </a:rPr>
              <a:t>show()</a:t>
            </a:r>
            <a:endParaRPr sz="900"/>
          </a:p>
          <a:p>
            <a:pPr indent="0" lvl="0" marL="0" marR="0" rtl="0" algn="r">
              <a:lnSpc>
                <a:spcPct val="100000"/>
              </a:lnSpc>
              <a:spcBef>
                <a:spcPts val="0"/>
              </a:spcBef>
              <a:spcAft>
                <a:spcPts val="0"/>
              </a:spcAft>
              <a:buClr>
                <a:srgbClr val="000000"/>
              </a:buClr>
              <a:buSzPts val="1400"/>
              <a:buFont typeface="Courier"/>
              <a:buNone/>
            </a:pPr>
            <a:r>
              <a:t/>
            </a:r>
            <a:endParaRPr b="0" i="0" sz="1400" u="none" cap="none" strike="noStrike">
              <a:solidFill>
                <a:srgbClr val="333333"/>
              </a:solidFill>
              <a:latin typeface="Courier"/>
              <a:ea typeface="Courier"/>
              <a:cs typeface="Courier"/>
              <a:sym typeface="Courier"/>
            </a:endParaRPr>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name|</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Dental by Design|</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Stephen Szabo Salon|</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|Western Motor Veh...|</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Sports Authority|</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|Brick House Taver...|</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Messina|</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BDJ Realty|</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Soccer Zone|</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Any Given Sundae|</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|Detailing Gone Mo...|</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East Coast Coffee|</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|CubeSmart Self St...|</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|T &amp; T Bakery and ...|</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|Complete Dental Care|</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|Showmars Governme...|</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Alize Catering|</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T &amp; Y Nail Spa|</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|Meineke Car Care ...|</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|Senior's Barber Shop|</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|Maxim Bakery &amp; Re...|</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only showing top 20 rows</a:t>
            </a:r>
            <a:endParaRPr sz="9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Spark connections</a:t>
            </a:r>
            <a:endParaRPr/>
          </a:p>
        </p:txBody>
      </p:sp>
      <p:sp>
        <p:nvSpPr>
          <p:cNvPr id="101" name="Google Shape;101;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descr="Apache Spark’s ecosystem of connectors" id="102" name="Google Shape;102;p22"/>
          <p:cNvPicPr preferRelativeResize="0"/>
          <p:nvPr/>
        </p:nvPicPr>
        <p:blipFill>
          <a:blip r:embed="rId3">
            <a:alphaModFix/>
          </a:blip>
          <a:stretch>
            <a:fillRect/>
          </a:stretch>
        </p:blipFill>
        <p:spPr>
          <a:xfrm>
            <a:off x="3381454" y="70250"/>
            <a:ext cx="5645471" cy="48389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02" name="Shape 502"/>
        <p:cNvGrpSpPr/>
        <p:nvPr/>
      </p:nvGrpSpPr>
      <p:grpSpPr>
        <a:xfrm>
          <a:off x="0" y="0"/>
          <a:ext cx="0" cy="0"/>
          <a:chOff x="0" y="0"/>
          <a:chExt cx="0" cy="0"/>
        </a:xfrm>
      </p:grpSpPr>
      <p:sp>
        <p:nvSpPr>
          <p:cNvPr id="503" name="Google Shape;503;p85"/>
          <p:cNvSpPr txBox="1"/>
          <p:nvPr>
            <p:ph type="title"/>
          </p:nvPr>
        </p:nvSpPr>
        <p:spPr>
          <a:xfrm>
            <a:off x="285750" y="276969"/>
            <a:ext cx="8572500" cy="381600"/>
          </a:xfrm>
          <a:prstGeom prst="rect">
            <a:avLst/>
          </a:prstGeom>
          <a:noFill/>
          <a:ln>
            <a:noFill/>
          </a:ln>
        </p:spPr>
        <p:txBody>
          <a:bodyPr anchorCtr="0" anchor="t" bIns="32750" lIns="32750" spcFirstLastPara="1" rIns="32750" wrap="square" tIns="32750">
            <a:normAutofit fontScale="90000"/>
          </a:bodyPr>
          <a:lstStyle/>
          <a:p>
            <a:pPr indent="0" lvl="0" marL="0" marR="0" rtl="0" algn="l">
              <a:lnSpc>
                <a:spcPct val="80000"/>
              </a:lnSpc>
              <a:spcBef>
                <a:spcPts val="0"/>
              </a:spcBef>
              <a:spcAft>
                <a:spcPts val="0"/>
              </a:spcAft>
              <a:buClr>
                <a:schemeClr val="accent1"/>
              </a:buClr>
              <a:buSzPct val="93939"/>
              <a:buFont typeface="Arial"/>
              <a:buNone/>
            </a:pPr>
            <a:r>
              <a:rPr lang="en" sz="3300">
                <a:latin typeface="Verdana"/>
                <a:ea typeface="Verdana"/>
                <a:cs typeface="Verdana"/>
                <a:sym typeface="Verdana"/>
              </a:rPr>
              <a:t>Column Selection with Manipulation</a:t>
            </a:r>
            <a:endParaRPr sz="3300">
              <a:latin typeface="Verdana"/>
              <a:ea typeface="Verdana"/>
              <a:cs typeface="Verdana"/>
              <a:sym typeface="Verdana"/>
            </a:endParaRPr>
          </a:p>
        </p:txBody>
      </p:sp>
      <p:sp>
        <p:nvSpPr>
          <p:cNvPr id="504" name="Google Shape;504;p85"/>
          <p:cNvSpPr txBox="1"/>
          <p:nvPr/>
        </p:nvSpPr>
        <p:spPr>
          <a:xfrm>
            <a:off x="839675" y="772075"/>
            <a:ext cx="7464600" cy="40887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408080"/>
              </a:buClr>
              <a:buSzPts val="900"/>
              <a:buFont typeface="Courier"/>
              <a:buNone/>
            </a:pPr>
            <a:r>
              <a:rPr b="0" i="1" lang="en" sz="900" u="none" cap="none" strike="noStrike">
                <a:solidFill>
                  <a:srgbClr val="408080"/>
                </a:solidFill>
                <a:latin typeface="Courier"/>
                <a:ea typeface="Courier"/>
                <a:cs typeface="Courier"/>
                <a:sym typeface="Courier"/>
              </a:rPr>
              <a:t># Select all businesses, but increment the review_count by 1</a:t>
            </a:r>
            <a:endParaRPr b="0" i="0" sz="1300" u="none" cap="none" strike="noStrike">
              <a:solidFill>
                <a:srgbClr val="333333"/>
              </a:solidFill>
              <a:latin typeface="Avenir"/>
              <a:ea typeface="Avenir"/>
              <a:cs typeface="Avenir"/>
              <a:sym typeface="Avenir"/>
            </a:endParaRPr>
          </a:p>
          <a:p>
            <a:pPr indent="0" lvl="0" marL="0" marR="0" rtl="0" algn="l">
              <a:lnSpc>
                <a:spcPct val="100000"/>
              </a:lnSpc>
              <a:spcBef>
                <a:spcPts val="0"/>
              </a:spcBef>
              <a:spcAft>
                <a:spcPts val="0"/>
              </a:spcAft>
              <a:buClr>
                <a:srgbClr val="333333"/>
              </a:buClr>
              <a:buSzPts val="1700"/>
              <a:buFont typeface="Courier"/>
              <a:buNone/>
            </a:pPr>
            <a:r>
              <a:rPr b="0" i="0" lang="en" sz="1700" u="none" cap="none" strike="noStrike">
                <a:solidFill>
                  <a:srgbClr val="333333"/>
                </a:solidFill>
                <a:latin typeface="Courier"/>
                <a:ea typeface="Courier"/>
                <a:cs typeface="Courier"/>
                <a:sym typeface="Courier"/>
              </a:rPr>
              <a:t>df</a:t>
            </a:r>
            <a:r>
              <a:rPr b="0" i="0" lang="en" sz="1700" u="none" cap="none" strike="noStrike">
                <a:solidFill>
                  <a:srgbClr val="666666"/>
                </a:solidFill>
                <a:latin typeface="Courier"/>
                <a:ea typeface="Courier"/>
                <a:cs typeface="Courier"/>
                <a:sym typeface="Courier"/>
              </a:rPr>
              <a:t>.</a:t>
            </a:r>
            <a:r>
              <a:rPr b="0" i="0" lang="en" sz="1700" u="none" cap="none" strike="noStrike">
                <a:solidFill>
                  <a:srgbClr val="333333"/>
                </a:solidFill>
                <a:latin typeface="Courier"/>
                <a:ea typeface="Courier"/>
                <a:cs typeface="Courier"/>
                <a:sym typeface="Courier"/>
              </a:rPr>
              <a:t>select(df[</a:t>
            </a:r>
            <a:r>
              <a:rPr b="0" i="0" lang="en" sz="1700" u="none" cap="none" strike="noStrike">
                <a:solidFill>
                  <a:srgbClr val="BA2121"/>
                </a:solidFill>
                <a:latin typeface="Courier"/>
                <a:ea typeface="Courier"/>
                <a:cs typeface="Courier"/>
                <a:sym typeface="Courier"/>
              </a:rPr>
              <a:t>'name'</a:t>
            </a:r>
            <a:r>
              <a:rPr b="0" i="0" lang="en" sz="1700" u="none" cap="none" strike="noStrike">
                <a:solidFill>
                  <a:srgbClr val="333333"/>
                </a:solidFill>
                <a:latin typeface="Courier"/>
                <a:ea typeface="Courier"/>
                <a:cs typeface="Courier"/>
                <a:sym typeface="Courier"/>
              </a:rPr>
              <a:t>], df[</a:t>
            </a:r>
            <a:r>
              <a:rPr b="0" i="0" lang="en" sz="1700" u="none" cap="none" strike="noStrike">
                <a:solidFill>
                  <a:srgbClr val="BA2121"/>
                </a:solidFill>
                <a:latin typeface="Courier"/>
                <a:ea typeface="Courier"/>
                <a:cs typeface="Courier"/>
                <a:sym typeface="Courier"/>
              </a:rPr>
              <a:t>'review_count'</a:t>
            </a:r>
            <a:r>
              <a:rPr b="0" i="0" lang="en" sz="1700" u="none" cap="none" strike="noStrike">
                <a:solidFill>
                  <a:srgbClr val="333333"/>
                </a:solidFill>
                <a:latin typeface="Courier"/>
                <a:ea typeface="Courier"/>
                <a:cs typeface="Courier"/>
                <a:sym typeface="Courier"/>
              </a:rPr>
              <a:t>] </a:t>
            </a:r>
            <a:r>
              <a:rPr b="0" i="0" lang="en" sz="1700" u="none" cap="none" strike="noStrike">
                <a:solidFill>
                  <a:srgbClr val="666666"/>
                </a:solidFill>
                <a:latin typeface="Courier"/>
                <a:ea typeface="Courier"/>
                <a:cs typeface="Courier"/>
                <a:sym typeface="Courier"/>
              </a:rPr>
              <a:t>+</a:t>
            </a:r>
            <a:r>
              <a:rPr b="0" i="0" lang="en" sz="1700" u="none" cap="none" strike="noStrike">
                <a:solidFill>
                  <a:srgbClr val="333333"/>
                </a:solidFill>
                <a:latin typeface="Courier"/>
                <a:ea typeface="Courier"/>
                <a:cs typeface="Courier"/>
                <a:sym typeface="Courier"/>
              </a:rPr>
              <a:t> </a:t>
            </a:r>
            <a:r>
              <a:rPr b="0" i="0" lang="en" sz="1700" u="none" cap="none" strike="noStrike">
                <a:solidFill>
                  <a:srgbClr val="666666"/>
                </a:solidFill>
                <a:latin typeface="Courier"/>
                <a:ea typeface="Courier"/>
                <a:cs typeface="Courier"/>
                <a:sym typeface="Courier"/>
              </a:rPr>
              <a:t>1</a:t>
            </a:r>
            <a:r>
              <a:rPr b="0" i="0" lang="en" sz="1700" u="none" cap="none" strike="noStrike">
                <a:solidFill>
                  <a:srgbClr val="333333"/>
                </a:solidFill>
                <a:latin typeface="Courier"/>
                <a:ea typeface="Courier"/>
                <a:cs typeface="Courier"/>
                <a:sym typeface="Courier"/>
              </a:rPr>
              <a:t>)</a:t>
            </a:r>
            <a:r>
              <a:rPr b="0" i="0" lang="en" sz="1700" u="none" cap="none" strike="noStrike">
                <a:solidFill>
                  <a:srgbClr val="666666"/>
                </a:solidFill>
                <a:latin typeface="Courier"/>
                <a:ea typeface="Courier"/>
                <a:cs typeface="Courier"/>
                <a:sym typeface="Courier"/>
              </a:rPr>
              <a:t>.</a:t>
            </a:r>
            <a:r>
              <a:rPr b="0" i="0" lang="en" sz="1700" u="none" cap="none" strike="noStrike">
                <a:solidFill>
                  <a:srgbClr val="333333"/>
                </a:solidFill>
                <a:latin typeface="Courier"/>
                <a:ea typeface="Courier"/>
                <a:cs typeface="Courier"/>
                <a:sym typeface="Courier"/>
              </a:rPr>
              <a:t>show()</a:t>
            </a:r>
            <a:endParaRPr b="0" i="0" sz="1300" u="none" cap="none" strike="noStrike">
              <a:solidFill>
                <a:srgbClr val="333333"/>
              </a:solidFill>
              <a:latin typeface="Avenir"/>
              <a:ea typeface="Avenir"/>
              <a:cs typeface="Avenir"/>
              <a:sym typeface="Avenir"/>
            </a:endParaRPr>
          </a:p>
          <a:p>
            <a:pPr indent="0" lvl="0" marL="0" marR="0" rtl="0" algn="r">
              <a:lnSpc>
                <a:spcPct val="100000"/>
              </a:lnSpc>
              <a:spcBef>
                <a:spcPts val="0"/>
              </a:spcBef>
              <a:spcAft>
                <a:spcPts val="0"/>
              </a:spcAft>
              <a:buClr>
                <a:srgbClr val="000000"/>
              </a:buClr>
              <a:buSzPts val="1300"/>
              <a:buFont typeface="Courier"/>
              <a:buNone/>
            </a:pPr>
            <a:r>
              <a:t/>
            </a:r>
            <a:endParaRPr b="0" i="0" sz="1300" u="none" cap="none" strike="noStrike">
              <a:solidFill>
                <a:srgbClr val="333333"/>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name|(review_count + 1)|</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Dental by Design|                23|</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Stephen Szabo Salon|                12|</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|Western Motor Veh...|                19|</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Sports Authority|                10|</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|Brick House Taver...|               117|</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Messina|                 6|</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BDJ Realty|                 6|</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Soccer Zone|                10|</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Any Given Sundae|                16|</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|Detailing Gone Mo...|                 8|</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East Coast Coffee|                 4|</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|CubeSmart Self St...|                24|</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|T &amp; T Bakery and ...|                39|</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|Complete Dental Care|                 6|</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|Showmars Governme...|                 8|</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Alize Catering|                13|</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T &amp; Y Nail Spa|                21|</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|Meineke Car Care ...|                10|</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|Senior's Barber Shop|                66|</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|Maxim Bakery &amp; Re...|                35|</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only showing top 20 rows</a:t>
            </a:r>
            <a:endParaRPr sz="9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86"/>
          <p:cNvSpPr txBox="1"/>
          <p:nvPr>
            <p:ph type="title"/>
          </p:nvPr>
        </p:nvSpPr>
        <p:spPr>
          <a:xfrm>
            <a:off x="285750" y="810369"/>
            <a:ext cx="8572500" cy="381600"/>
          </a:xfrm>
          <a:prstGeom prst="rect">
            <a:avLst/>
          </a:prstGeom>
        </p:spPr>
        <p:txBody>
          <a:bodyPr anchorCtr="0" anchor="t" bIns="32750" lIns="32750" spcFirstLastPara="1" rIns="32750" wrap="square" tIns="32750">
            <a:normAutofit fontScale="90000"/>
          </a:bodyPr>
          <a:lstStyle/>
          <a:p>
            <a:pPr indent="0" lvl="0" marL="0" rtl="0" algn="l">
              <a:spcBef>
                <a:spcPts val="1800"/>
              </a:spcBef>
              <a:spcAft>
                <a:spcPts val="0"/>
              </a:spcAft>
              <a:buNone/>
            </a:pPr>
            <a:r>
              <a:rPr lang="en"/>
              <a:t>Creating new columns</a:t>
            </a:r>
            <a:endParaRPr/>
          </a:p>
        </p:txBody>
      </p:sp>
      <p:sp>
        <p:nvSpPr>
          <p:cNvPr id="510" name="Google Shape;510;p86"/>
          <p:cNvSpPr txBox="1"/>
          <p:nvPr>
            <p:ph idx="1" type="body"/>
          </p:nvPr>
        </p:nvSpPr>
        <p:spPr>
          <a:xfrm>
            <a:off x="285750" y="1446609"/>
            <a:ext cx="8572500" cy="3221400"/>
          </a:xfrm>
          <a:prstGeom prst="rect">
            <a:avLst/>
          </a:prstGeom>
        </p:spPr>
        <p:txBody>
          <a:bodyPr anchorCtr="0" anchor="t" bIns="32750" lIns="32750" spcFirstLastPara="1" rIns="32750" wrap="square" tIns="32750">
            <a:normAutofit/>
          </a:bodyPr>
          <a:lstStyle/>
          <a:p>
            <a:pPr indent="0" lvl="0" marL="0" rtl="0" algn="l">
              <a:spcBef>
                <a:spcPts val="1800"/>
              </a:spcBef>
              <a:spcAft>
                <a:spcPts val="0"/>
              </a:spcAft>
              <a:buNone/>
            </a:pPr>
            <a:r>
              <a:rPr lang="en"/>
              <a:t>df.withColumn('new',df['old']+1)</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87"/>
          <p:cNvSpPr txBox="1"/>
          <p:nvPr>
            <p:ph type="title"/>
          </p:nvPr>
        </p:nvSpPr>
        <p:spPr>
          <a:xfrm>
            <a:off x="285750" y="810369"/>
            <a:ext cx="8572500" cy="381600"/>
          </a:xfrm>
          <a:prstGeom prst="rect">
            <a:avLst/>
          </a:prstGeom>
        </p:spPr>
        <p:txBody>
          <a:bodyPr anchorCtr="0" anchor="t" bIns="32750" lIns="32750" spcFirstLastPara="1" rIns="32750" wrap="square" tIns="32750">
            <a:normAutofit fontScale="90000"/>
          </a:bodyPr>
          <a:lstStyle/>
          <a:p>
            <a:pPr indent="0" lvl="0" marL="0" rtl="0" algn="l">
              <a:spcBef>
                <a:spcPts val="1800"/>
              </a:spcBef>
              <a:spcAft>
                <a:spcPts val="0"/>
              </a:spcAft>
              <a:buNone/>
            </a:pPr>
            <a:r>
              <a:rPr lang="en"/>
              <a:t>Dropping columns</a:t>
            </a:r>
            <a:endParaRPr/>
          </a:p>
        </p:txBody>
      </p:sp>
      <p:sp>
        <p:nvSpPr>
          <p:cNvPr id="516" name="Google Shape;516;p87"/>
          <p:cNvSpPr txBox="1"/>
          <p:nvPr>
            <p:ph idx="1" type="body"/>
          </p:nvPr>
        </p:nvSpPr>
        <p:spPr>
          <a:xfrm>
            <a:off x="285750" y="1446609"/>
            <a:ext cx="8572500" cy="3221400"/>
          </a:xfrm>
          <a:prstGeom prst="rect">
            <a:avLst/>
          </a:prstGeom>
        </p:spPr>
        <p:txBody>
          <a:bodyPr anchorCtr="0" anchor="t" bIns="32750" lIns="32750" spcFirstLastPara="1" rIns="32750" wrap="square" tIns="32750">
            <a:normAutofit/>
          </a:bodyPr>
          <a:lstStyle/>
          <a:p>
            <a:pPr indent="0" lvl="0" marL="0" rtl="0" algn="l">
              <a:spcBef>
                <a:spcPts val="1800"/>
              </a:spcBef>
              <a:spcAft>
                <a:spcPts val="0"/>
              </a:spcAft>
              <a:buNone/>
            </a:pPr>
            <a:r>
              <a:rPr lang="en"/>
              <a:t>df.drop('someColumn')</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20" name="Shape 520"/>
        <p:cNvGrpSpPr/>
        <p:nvPr/>
      </p:nvGrpSpPr>
      <p:grpSpPr>
        <a:xfrm>
          <a:off x="0" y="0"/>
          <a:ext cx="0" cy="0"/>
          <a:chOff x="0" y="0"/>
          <a:chExt cx="0" cy="0"/>
        </a:xfrm>
      </p:grpSpPr>
      <p:sp>
        <p:nvSpPr>
          <p:cNvPr id="521" name="Google Shape;521;p88"/>
          <p:cNvSpPr txBox="1"/>
          <p:nvPr>
            <p:ph type="title"/>
          </p:nvPr>
        </p:nvSpPr>
        <p:spPr>
          <a:xfrm>
            <a:off x="285675" y="348319"/>
            <a:ext cx="8572500" cy="381600"/>
          </a:xfrm>
          <a:prstGeom prst="rect">
            <a:avLst/>
          </a:prstGeom>
          <a:noFill/>
          <a:ln>
            <a:noFill/>
          </a:ln>
        </p:spPr>
        <p:txBody>
          <a:bodyPr anchorCtr="0" anchor="t" bIns="32750" lIns="32750" spcFirstLastPara="1" rIns="32750" wrap="square" tIns="32750">
            <a:normAutofit fontScale="90000"/>
          </a:bodyPr>
          <a:lstStyle/>
          <a:p>
            <a:pPr indent="0" lvl="0" marL="0" marR="0" rtl="0" algn="l">
              <a:lnSpc>
                <a:spcPct val="80000"/>
              </a:lnSpc>
              <a:spcBef>
                <a:spcPts val="0"/>
              </a:spcBef>
              <a:spcAft>
                <a:spcPts val="0"/>
              </a:spcAft>
              <a:buClr>
                <a:schemeClr val="accent1"/>
              </a:buClr>
              <a:buSzPct val="93939"/>
              <a:buFont typeface="Arial"/>
              <a:buNone/>
            </a:pPr>
            <a:r>
              <a:rPr lang="en" sz="3300">
                <a:latin typeface="Verdana"/>
                <a:ea typeface="Verdana"/>
                <a:cs typeface="Verdana"/>
                <a:sym typeface="Verdana"/>
              </a:rPr>
              <a:t>Filtering</a:t>
            </a:r>
            <a:endParaRPr sz="3300">
              <a:latin typeface="Verdana"/>
              <a:ea typeface="Verdana"/>
              <a:cs typeface="Verdana"/>
              <a:sym typeface="Verdana"/>
            </a:endParaRPr>
          </a:p>
        </p:txBody>
      </p:sp>
      <p:sp>
        <p:nvSpPr>
          <p:cNvPr id="522" name="Google Shape;522;p88"/>
          <p:cNvSpPr txBox="1"/>
          <p:nvPr/>
        </p:nvSpPr>
        <p:spPr>
          <a:xfrm>
            <a:off x="1236300" y="1521774"/>
            <a:ext cx="6671400" cy="7584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408080"/>
              </a:buClr>
              <a:buSzPts val="1900"/>
              <a:buFont typeface="Courier"/>
              <a:buNone/>
            </a:pPr>
            <a:r>
              <a:rPr b="0" i="1" lang="en" sz="1900" u="none" cap="none" strike="noStrike">
                <a:solidFill>
                  <a:srgbClr val="408080"/>
                </a:solidFill>
                <a:latin typeface="Courier"/>
                <a:ea typeface="Courier"/>
                <a:cs typeface="Courier"/>
                <a:sym typeface="Courier"/>
              </a:rPr>
              <a:t># Select businesses with 4 or more stars</a:t>
            </a:r>
            <a:endParaRPr b="0" i="0" sz="1300" u="none" cap="none" strike="noStrike">
              <a:solidFill>
                <a:srgbClr val="333333"/>
              </a:solidFill>
              <a:latin typeface="Avenir"/>
              <a:ea typeface="Avenir"/>
              <a:cs typeface="Avenir"/>
              <a:sym typeface="Avenir"/>
            </a:endParaRPr>
          </a:p>
          <a:p>
            <a:pPr indent="0" lvl="0" marL="0" marR="0" rtl="0" algn="l">
              <a:lnSpc>
                <a:spcPct val="100000"/>
              </a:lnSpc>
              <a:spcBef>
                <a:spcPts val="0"/>
              </a:spcBef>
              <a:spcAft>
                <a:spcPts val="0"/>
              </a:spcAft>
              <a:buClr>
                <a:srgbClr val="333333"/>
              </a:buClr>
              <a:buSzPts val="1900"/>
              <a:buFont typeface="Courier"/>
              <a:buNone/>
            </a:pPr>
            <a:r>
              <a:rPr b="0" i="0" lang="en" sz="1900" u="none" cap="none" strike="noStrike">
                <a:solidFill>
                  <a:srgbClr val="333333"/>
                </a:solidFill>
                <a:latin typeface="Courier"/>
                <a:ea typeface="Courier"/>
                <a:cs typeface="Courier"/>
                <a:sym typeface="Courier"/>
              </a:rPr>
              <a:t>df</a:t>
            </a:r>
            <a:r>
              <a:rPr b="0" i="0" lang="en" sz="1900" u="none" cap="none" strike="noStrike">
                <a:solidFill>
                  <a:srgbClr val="666666"/>
                </a:solidFill>
                <a:latin typeface="Courier"/>
                <a:ea typeface="Courier"/>
                <a:cs typeface="Courier"/>
                <a:sym typeface="Courier"/>
              </a:rPr>
              <a:t>.</a:t>
            </a:r>
            <a:r>
              <a:rPr b="0" i="0" lang="en" sz="1900" u="none" cap="none" strike="noStrike">
                <a:solidFill>
                  <a:srgbClr val="333333"/>
                </a:solidFill>
                <a:latin typeface="Courier"/>
                <a:ea typeface="Courier"/>
                <a:cs typeface="Courier"/>
                <a:sym typeface="Courier"/>
              </a:rPr>
              <a:t>filter(df[</a:t>
            </a:r>
            <a:r>
              <a:rPr b="0" i="0" lang="en" sz="1900" u="none" cap="none" strike="noStrike">
                <a:solidFill>
                  <a:srgbClr val="BA2121"/>
                </a:solidFill>
                <a:latin typeface="Courier"/>
                <a:ea typeface="Courier"/>
                <a:cs typeface="Courier"/>
                <a:sym typeface="Courier"/>
              </a:rPr>
              <a:t>'stars'</a:t>
            </a:r>
            <a:r>
              <a:rPr b="0" i="0" lang="en" sz="1900" u="none" cap="none" strike="noStrike">
                <a:solidFill>
                  <a:srgbClr val="333333"/>
                </a:solidFill>
                <a:latin typeface="Courier"/>
                <a:ea typeface="Courier"/>
                <a:cs typeface="Courier"/>
                <a:sym typeface="Courier"/>
              </a:rPr>
              <a:t>] </a:t>
            </a:r>
            <a:r>
              <a:rPr b="0" i="0" lang="en" sz="1900" u="none" cap="none" strike="noStrike">
                <a:solidFill>
                  <a:srgbClr val="666666"/>
                </a:solidFill>
                <a:latin typeface="Courier"/>
                <a:ea typeface="Courier"/>
                <a:cs typeface="Courier"/>
                <a:sym typeface="Courier"/>
              </a:rPr>
              <a:t>&gt;=</a:t>
            </a:r>
            <a:r>
              <a:rPr b="0" i="0" lang="en" sz="1900" u="none" cap="none" strike="noStrike">
                <a:solidFill>
                  <a:srgbClr val="333333"/>
                </a:solidFill>
                <a:latin typeface="Courier"/>
                <a:ea typeface="Courier"/>
                <a:cs typeface="Courier"/>
                <a:sym typeface="Courier"/>
              </a:rPr>
              <a:t> </a:t>
            </a:r>
            <a:r>
              <a:rPr b="0" i="0" lang="en" sz="1900" u="none" cap="none" strike="noStrike">
                <a:solidFill>
                  <a:srgbClr val="666666"/>
                </a:solidFill>
                <a:latin typeface="Courier"/>
                <a:ea typeface="Courier"/>
                <a:cs typeface="Courier"/>
                <a:sym typeface="Courier"/>
              </a:rPr>
              <a:t>4</a:t>
            </a:r>
            <a:r>
              <a:rPr b="0" i="0" lang="en" sz="1900" u="none" cap="none" strike="noStrike">
                <a:solidFill>
                  <a:srgbClr val="333333"/>
                </a:solidFill>
                <a:latin typeface="Courier"/>
                <a:ea typeface="Courier"/>
                <a:cs typeface="Courier"/>
                <a:sym typeface="Courier"/>
              </a:rPr>
              <a:t>)</a:t>
            </a:r>
            <a:r>
              <a:rPr b="0" i="0" lang="en" sz="1900" u="none" cap="none" strike="noStrike">
                <a:solidFill>
                  <a:srgbClr val="666666"/>
                </a:solidFill>
                <a:latin typeface="Courier"/>
                <a:ea typeface="Courier"/>
                <a:cs typeface="Courier"/>
                <a:sym typeface="Courier"/>
              </a:rPr>
              <a:t>.</a:t>
            </a:r>
            <a:r>
              <a:rPr b="0" i="0" lang="en" sz="1900" u="none" cap="none" strike="noStrike">
                <a:solidFill>
                  <a:srgbClr val="333333"/>
                </a:solidFill>
                <a:latin typeface="Courier"/>
                <a:ea typeface="Courier"/>
                <a:cs typeface="Courier"/>
                <a:sym typeface="Courier"/>
              </a:rPr>
              <a:t>show()</a:t>
            </a:r>
            <a:endParaRPr sz="9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89"/>
          <p:cNvSpPr txBox="1"/>
          <p:nvPr>
            <p:ph type="title"/>
          </p:nvPr>
        </p:nvSpPr>
        <p:spPr>
          <a:xfrm>
            <a:off x="285750" y="810369"/>
            <a:ext cx="8572500" cy="381600"/>
          </a:xfrm>
          <a:prstGeom prst="rect">
            <a:avLst/>
          </a:prstGeom>
        </p:spPr>
        <p:txBody>
          <a:bodyPr anchorCtr="0" anchor="t" bIns="32750" lIns="32750" spcFirstLastPara="1" rIns="32750" wrap="square" tIns="32750">
            <a:normAutofit fontScale="90000"/>
          </a:bodyPr>
          <a:lstStyle/>
          <a:p>
            <a:pPr indent="0" lvl="0" marL="0" rtl="0" algn="l">
              <a:spcBef>
                <a:spcPts val="1800"/>
              </a:spcBef>
              <a:spcAft>
                <a:spcPts val="0"/>
              </a:spcAft>
              <a:buNone/>
            </a:pPr>
            <a:r>
              <a:t/>
            </a:r>
            <a:endParaRPr/>
          </a:p>
        </p:txBody>
      </p:sp>
      <p:sp>
        <p:nvSpPr>
          <p:cNvPr id="528" name="Google Shape;528;p89"/>
          <p:cNvSpPr txBox="1"/>
          <p:nvPr>
            <p:ph idx="1" type="body"/>
          </p:nvPr>
        </p:nvSpPr>
        <p:spPr>
          <a:xfrm>
            <a:off x="285750" y="1446609"/>
            <a:ext cx="8572500" cy="3221400"/>
          </a:xfrm>
          <a:prstGeom prst="rect">
            <a:avLst/>
          </a:prstGeom>
        </p:spPr>
        <p:txBody>
          <a:bodyPr anchorCtr="0" anchor="t" bIns="32750" lIns="32750" spcFirstLastPara="1" rIns="32750" wrap="square" tIns="32750">
            <a:normAutofit/>
          </a:bodyPr>
          <a:lstStyle/>
          <a:p>
            <a:pPr indent="0" lvl="0" marL="0" rtl="0" algn="l">
              <a:spcBef>
                <a:spcPts val="1800"/>
              </a:spcBef>
              <a:spcAft>
                <a:spcPts val="0"/>
              </a:spcAft>
              <a:buNone/>
            </a:pPr>
            <a:r>
              <a:rPr lang="en"/>
              <a:t>result = df.filter(someCondition).collect()</a:t>
            </a:r>
            <a:endParaRPr/>
          </a:p>
          <a:p>
            <a:pPr indent="0" lvl="0" marL="0" rtl="0" algn="l">
              <a:spcBef>
                <a:spcPts val="1800"/>
              </a:spcBef>
              <a:spcAft>
                <a:spcPts val="0"/>
              </a:spcAft>
              <a:buNone/>
            </a:pPr>
            <a:r>
              <a:rPr lang="en"/>
              <a:t>row = result[0]</a:t>
            </a:r>
            <a:endParaRPr/>
          </a:p>
          <a:p>
            <a:pPr indent="0" lvl="0" marL="0" rtl="0" algn="l">
              <a:spcBef>
                <a:spcPts val="1800"/>
              </a:spcBef>
              <a:spcAft>
                <a:spcPts val="0"/>
              </a:spcAft>
              <a:buNone/>
            </a:pPr>
            <a:r>
              <a:rPr lang="en"/>
              <a:t>row.asDict().values()</a:t>
            </a:r>
            <a:endParaRPr/>
          </a:p>
          <a:p>
            <a:pPr indent="0" lvl="0" marL="0" rtl="0" algn="l">
              <a:spcBef>
                <a:spcPts val="1800"/>
              </a:spcBef>
              <a:spcAft>
                <a:spcPts val="0"/>
              </a:spcAft>
              <a:buNone/>
            </a:pPr>
            <a:r>
              <a:rPr lang="en"/>
              <a:t>for item in result[0]:</a:t>
            </a:r>
            <a:br>
              <a:rPr lang="en"/>
            </a:br>
            <a:r>
              <a:rPr lang="en"/>
              <a:t>	print(item)</a:t>
            </a:r>
            <a:br>
              <a:rPr lang="en"/>
            </a:br>
            <a:r>
              <a:rPr lang="en"/>
              <a:t>for item in result[0].asDict():</a:t>
            </a:r>
            <a:br>
              <a:rPr lang="en"/>
            </a:br>
            <a:r>
              <a:rPr lang="en"/>
              <a:t>	print(item)</a:t>
            </a:r>
            <a:br>
              <a:rPr lang="en"/>
            </a:br>
            <a:r>
              <a:rPr lang="en"/>
              <a:t>for item in result[0].asDict().keys():</a:t>
            </a:r>
            <a:br>
              <a:rPr lang="en"/>
            </a:br>
            <a:r>
              <a:rPr lang="en"/>
              <a:t>	print(item)</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2" name="Shape 532"/>
        <p:cNvGrpSpPr/>
        <p:nvPr/>
      </p:nvGrpSpPr>
      <p:grpSpPr>
        <a:xfrm>
          <a:off x="0" y="0"/>
          <a:ext cx="0" cy="0"/>
          <a:chOff x="0" y="0"/>
          <a:chExt cx="0" cy="0"/>
        </a:xfrm>
      </p:grpSpPr>
      <p:sp>
        <p:nvSpPr>
          <p:cNvPr id="533" name="Google Shape;533;p90"/>
          <p:cNvSpPr txBox="1"/>
          <p:nvPr>
            <p:ph type="title"/>
          </p:nvPr>
        </p:nvSpPr>
        <p:spPr>
          <a:xfrm>
            <a:off x="285750" y="276969"/>
            <a:ext cx="8572500" cy="381600"/>
          </a:xfrm>
          <a:prstGeom prst="rect">
            <a:avLst/>
          </a:prstGeom>
          <a:noFill/>
          <a:ln>
            <a:noFill/>
          </a:ln>
        </p:spPr>
        <p:txBody>
          <a:bodyPr anchorCtr="0" anchor="t" bIns="32750" lIns="32750" spcFirstLastPara="1" rIns="32750" wrap="square" tIns="32750">
            <a:normAutofit fontScale="90000"/>
          </a:bodyPr>
          <a:lstStyle/>
          <a:p>
            <a:pPr indent="0" lvl="0" marL="0" marR="0" rtl="0" algn="l">
              <a:lnSpc>
                <a:spcPct val="80000"/>
              </a:lnSpc>
              <a:spcBef>
                <a:spcPts val="0"/>
              </a:spcBef>
              <a:spcAft>
                <a:spcPts val="0"/>
              </a:spcAft>
              <a:buClr>
                <a:schemeClr val="accent1"/>
              </a:buClr>
              <a:buSzPct val="93939"/>
              <a:buFont typeface="Arial"/>
              <a:buNone/>
            </a:pPr>
            <a:r>
              <a:rPr lang="en" sz="3300">
                <a:latin typeface="Verdana"/>
                <a:ea typeface="Verdana"/>
                <a:cs typeface="Verdana"/>
                <a:sym typeface="Verdana"/>
              </a:rPr>
              <a:t>GroupBy and Sorting</a:t>
            </a:r>
            <a:endParaRPr sz="3300">
              <a:latin typeface="Verdana"/>
              <a:ea typeface="Verdana"/>
              <a:cs typeface="Verdana"/>
              <a:sym typeface="Verdana"/>
            </a:endParaRPr>
          </a:p>
        </p:txBody>
      </p:sp>
      <p:sp>
        <p:nvSpPr>
          <p:cNvPr id="534" name="Google Shape;534;p90"/>
          <p:cNvSpPr txBox="1"/>
          <p:nvPr/>
        </p:nvSpPr>
        <p:spPr>
          <a:xfrm>
            <a:off x="403050" y="1006175"/>
            <a:ext cx="4069200" cy="23580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408080"/>
              </a:buClr>
              <a:buSzPts val="900"/>
              <a:buFont typeface="Courier"/>
              <a:buNone/>
            </a:pPr>
            <a:r>
              <a:rPr b="0" i="1" lang="en" sz="900" u="none" cap="none" strike="noStrike">
                <a:solidFill>
                  <a:srgbClr val="408080"/>
                </a:solidFill>
                <a:latin typeface="Courier"/>
                <a:ea typeface="Courier"/>
                <a:cs typeface="Courier"/>
                <a:sym typeface="Courier"/>
              </a:rPr>
              <a:t># Count businesses by stars</a:t>
            </a:r>
            <a:endParaRPr b="0" i="0" sz="1300" u="none" cap="none" strike="noStrike">
              <a:solidFill>
                <a:srgbClr val="333333"/>
              </a:solidFill>
              <a:latin typeface="Avenir"/>
              <a:ea typeface="Avenir"/>
              <a:cs typeface="Avenir"/>
              <a:sym typeface="Avenir"/>
            </a:endParaRPr>
          </a:p>
          <a:p>
            <a:pPr indent="0" lvl="0" marL="0" marR="0" rtl="0" algn="l">
              <a:lnSpc>
                <a:spcPct val="100000"/>
              </a:lnSpc>
              <a:spcBef>
                <a:spcPts val="0"/>
              </a:spcBef>
              <a:spcAft>
                <a:spcPts val="0"/>
              </a:spcAft>
              <a:buClr>
                <a:srgbClr val="333333"/>
              </a:buClr>
              <a:buSzPts val="1500"/>
              <a:buFont typeface="Courier"/>
              <a:buNone/>
            </a:pPr>
            <a:r>
              <a:rPr b="0" i="0" lang="en" sz="1500" u="none" cap="none" strike="noStrike">
                <a:solidFill>
                  <a:srgbClr val="333333"/>
                </a:solidFill>
                <a:latin typeface="Courier"/>
                <a:ea typeface="Courier"/>
                <a:cs typeface="Courier"/>
                <a:sym typeface="Courier"/>
              </a:rPr>
              <a:t>df</a:t>
            </a:r>
            <a:r>
              <a:rPr b="0" i="0" lang="en" sz="1500" u="none" cap="none" strike="noStrike">
                <a:solidFill>
                  <a:srgbClr val="666666"/>
                </a:solidFill>
                <a:latin typeface="Courier"/>
                <a:ea typeface="Courier"/>
                <a:cs typeface="Courier"/>
                <a:sym typeface="Courier"/>
              </a:rPr>
              <a:t>.</a:t>
            </a:r>
            <a:r>
              <a:rPr b="0" i="0" lang="en" sz="1500" u="none" cap="none" strike="noStrike">
                <a:solidFill>
                  <a:srgbClr val="333333"/>
                </a:solidFill>
                <a:latin typeface="Courier"/>
                <a:ea typeface="Courier"/>
                <a:cs typeface="Courier"/>
                <a:sym typeface="Courier"/>
              </a:rPr>
              <a:t>groupBy(</a:t>
            </a:r>
            <a:r>
              <a:rPr b="0" i="0" lang="en" sz="1500" u="none" cap="none" strike="noStrike">
                <a:solidFill>
                  <a:srgbClr val="BA2121"/>
                </a:solidFill>
                <a:latin typeface="Courier"/>
                <a:ea typeface="Courier"/>
                <a:cs typeface="Courier"/>
                <a:sym typeface="Courier"/>
              </a:rPr>
              <a:t>"stars"</a:t>
            </a:r>
            <a:r>
              <a:rPr b="0" i="0" lang="en" sz="1500" u="none" cap="none" strike="noStrike">
                <a:solidFill>
                  <a:srgbClr val="333333"/>
                </a:solidFill>
                <a:latin typeface="Courier"/>
                <a:ea typeface="Courier"/>
                <a:cs typeface="Courier"/>
                <a:sym typeface="Courier"/>
              </a:rPr>
              <a:t>)</a:t>
            </a:r>
            <a:r>
              <a:rPr b="0" i="0" lang="en" sz="1500" u="none" cap="none" strike="noStrike">
                <a:solidFill>
                  <a:srgbClr val="666666"/>
                </a:solidFill>
                <a:latin typeface="Courier"/>
                <a:ea typeface="Courier"/>
                <a:cs typeface="Courier"/>
                <a:sym typeface="Courier"/>
              </a:rPr>
              <a:t>.</a:t>
            </a:r>
            <a:r>
              <a:rPr b="0" i="0" lang="en" sz="1500" u="none" cap="none" strike="noStrike">
                <a:solidFill>
                  <a:srgbClr val="333333"/>
                </a:solidFill>
                <a:latin typeface="Courier"/>
                <a:ea typeface="Courier"/>
                <a:cs typeface="Courier"/>
                <a:sym typeface="Courier"/>
              </a:rPr>
              <a:t>count()</a:t>
            </a:r>
            <a:r>
              <a:rPr b="0" i="0" lang="en" sz="1500" u="none" cap="none" strike="noStrike">
                <a:solidFill>
                  <a:srgbClr val="666666"/>
                </a:solidFill>
                <a:latin typeface="Courier"/>
                <a:ea typeface="Courier"/>
                <a:cs typeface="Courier"/>
                <a:sym typeface="Courier"/>
              </a:rPr>
              <a:t>.</a:t>
            </a:r>
            <a:r>
              <a:rPr b="0" i="0" lang="en" sz="1500" u="none" cap="none" strike="noStrike">
                <a:solidFill>
                  <a:srgbClr val="333333"/>
                </a:solidFill>
                <a:latin typeface="Courier"/>
                <a:ea typeface="Courier"/>
                <a:cs typeface="Courier"/>
                <a:sym typeface="Courier"/>
              </a:rPr>
              <a:t>show()</a:t>
            </a:r>
            <a:endParaRPr sz="900"/>
          </a:p>
          <a:p>
            <a:pPr indent="0" lvl="0" marL="0" marR="0" rtl="0" algn="r">
              <a:lnSpc>
                <a:spcPct val="100000"/>
              </a:lnSpc>
              <a:spcBef>
                <a:spcPts val="0"/>
              </a:spcBef>
              <a:spcAft>
                <a:spcPts val="0"/>
              </a:spcAft>
              <a:buClr>
                <a:srgbClr val="000000"/>
              </a:buClr>
              <a:buSzPts val="1500"/>
              <a:buFont typeface="Courier"/>
              <a:buNone/>
            </a:pPr>
            <a:r>
              <a:t/>
            </a:r>
            <a:endParaRPr b="0" i="0" sz="1500" u="none" cap="none" strike="noStrike">
              <a:solidFill>
                <a:srgbClr val="333333"/>
              </a:solidFill>
              <a:latin typeface="Courier"/>
              <a:ea typeface="Courier"/>
              <a:cs typeface="Courier"/>
              <a:sym typeface="Courier"/>
            </a:endParaRPr>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|stars|count|</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3.5|32038|</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4.5|24796|</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2.5|16148|</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1.0| 3788|</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4.0|33492|</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3.0|23142|</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2.0| 9320|</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1.5| 4303|</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5.0|27540|</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a:t>
            </a:r>
            <a:endParaRPr sz="900"/>
          </a:p>
        </p:txBody>
      </p:sp>
      <p:sp>
        <p:nvSpPr>
          <p:cNvPr id="535" name="Google Shape;535;p90"/>
          <p:cNvSpPr txBox="1"/>
          <p:nvPr/>
        </p:nvSpPr>
        <p:spPr>
          <a:xfrm>
            <a:off x="1753450" y="1733550"/>
            <a:ext cx="6975000" cy="23199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408080"/>
              </a:buClr>
              <a:buSzPts val="900"/>
              <a:buFont typeface="Courier"/>
              <a:buNone/>
            </a:pPr>
            <a:r>
              <a:rPr b="0" i="1" lang="en" sz="900" u="none" cap="none" strike="noStrike">
                <a:solidFill>
                  <a:srgbClr val="408080"/>
                </a:solidFill>
                <a:latin typeface="Courier"/>
                <a:ea typeface="Courier"/>
                <a:cs typeface="Courier"/>
                <a:sym typeface="Courier"/>
              </a:rPr>
              <a:t># Count businesses by stars and sort the output </a:t>
            </a:r>
            <a:endParaRPr b="0" i="0" sz="1300" u="none" cap="none" strike="noStrike">
              <a:solidFill>
                <a:srgbClr val="333333"/>
              </a:solidFill>
              <a:latin typeface="Avenir"/>
              <a:ea typeface="Avenir"/>
              <a:cs typeface="Avenir"/>
              <a:sym typeface="Avenir"/>
            </a:endParaRPr>
          </a:p>
          <a:p>
            <a:pPr indent="0" lvl="0" marL="0" marR="0" rtl="0" algn="l">
              <a:lnSpc>
                <a:spcPct val="100000"/>
              </a:lnSpc>
              <a:spcBef>
                <a:spcPts val="0"/>
              </a:spcBef>
              <a:spcAft>
                <a:spcPts val="0"/>
              </a:spcAft>
              <a:buClr>
                <a:srgbClr val="333333"/>
              </a:buClr>
              <a:buSzPts val="1400"/>
              <a:buFont typeface="Courier"/>
              <a:buNone/>
            </a:pPr>
            <a:r>
              <a:rPr b="0" i="0" lang="en" sz="1400" u="none" cap="none" strike="noStrike">
                <a:solidFill>
                  <a:srgbClr val="333333"/>
                </a:solidFill>
                <a:latin typeface="Courier"/>
                <a:ea typeface="Courier"/>
                <a:cs typeface="Courier"/>
                <a:sym typeface="Courier"/>
              </a:rPr>
              <a:t>df</a:t>
            </a:r>
            <a:r>
              <a:rPr b="0" i="0" lang="en" sz="1400" u="none" cap="none" strike="noStrike">
                <a:solidFill>
                  <a:srgbClr val="666666"/>
                </a:solidFill>
                <a:latin typeface="Courier"/>
                <a:ea typeface="Courier"/>
                <a:cs typeface="Courier"/>
                <a:sym typeface="Courier"/>
              </a:rPr>
              <a:t>.</a:t>
            </a:r>
            <a:r>
              <a:rPr b="0" i="0" lang="en" sz="1400" u="none" cap="none" strike="noStrike">
                <a:solidFill>
                  <a:srgbClr val="333333"/>
                </a:solidFill>
                <a:latin typeface="Courier"/>
                <a:ea typeface="Courier"/>
                <a:cs typeface="Courier"/>
                <a:sym typeface="Courier"/>
              </a:rPr>
              <a:t>groupBy(</a:t>
            </a:r>
            <a:r>
              <a:rPr b="0" i="0" lang="en" sz="1400" u="none" cap="none" strike="noStrike">
                <a:solidFill>
                  <a:srgbClr val="BA2121"/>
                </a:solidFill>
                <a:latin typeface="Courier"/>
                <a:ea typeface="Courier"/>
                <a:cs typeface="Courier"/>
                <a:sym typeface="Courier"/>
              </a:rPr>
              <a:t>"stars"</a:t>
            </a:r>
            <a:r>
              <a:rPr b="0" i="0" lang="en" sz="1400" u="none" cap="none" strike="noStrike">
                <a:solidFill>
                  <a:srgbClr val="333333"/>
                </a:solidFill>
                <a:latin typeface="Courier"/>
                <a:ea typeface="Courier"/>
                <a:cs typeface="Courier"/>
                <a:sym typeface="Courier"/>
              </a:rPr>
              <a:t>)</a:t>
            </a:r>
            <a:r>
              <a:rPr b="0" i="0" lang="en" sz="1400" u="none" cap="none" strike="noStrike">
                <a:solidFill>
                  <a:srgbClr val="666666"/>
                </a:solidFill>
                <a:latin typeface="Courier"/>
                <a:ea typeface="Courier"/>
                <a:cs typeface="Courier"/>
                <a:sym typeface="Courier"/>
              </a:rPr>
              <a:t>.</a:t>
            </a:r>
            <a:r>
              <a:rPr b="0" i="0" lang="en" sz="1400" u="none" cap="none" strike="noStrike">
                <a:solidFill>
                  <a:srgbClr val="333333"/>
                </a:solidFill>
                <a:latin typeface="Courier"/>
                <a:ea typeface="Courier"/>
                <a:cs typeface="Courier"/>
                <a:sym typeface="Courier"/>
              </a:rPr>
              <a:t>count()</a:t>
            </a:r>
            <a:r>
              <a:rPr b="0" i="0" lang="en" sz="1400" u="none" cap="none" strike="noStrike">
                <a:solidFill>
                  <a:srgbClr val="666666"/>
                </a:solidFill>
                <a:latin typeface="Courier"/>
                <a:ea typeface="Courier"/>
                <a:cs typeface="Courier"/>
                <a:sym typeface="Courier"/>
              </a:rPr>
              <a:t>.</a:t>
            </a:r>
            <a:r>
              <a:rPr b="0" i="0" lang="en" sz="1400" u="none" cap="none" strike="noStrike">
                <a:solidFill>
                  <a:srgbClr val="333333"/>
                </a:solidFill>
                <a:latin typeface="Courier"/>
                <a:ea typeface="Courier"/>
                <a:cs typeface="Courier"/>
                <a:sym typeface="Courier"/>
              </a:rPr>
              <a:t>sort(</a:t>
            </a:r>
            <a:r>
              <a:rPr b="0" i="0" lang="en" sz="1400" u="none" cap="none" strike="noStrike">
                <a:solidFill>
                  <a:srgbClr val="BA2121"/>
                </a:solidFill>
                <a:latin typeface="Courier"/>
                <a:ea typeface="Courier"/>
                <a:cs typeface="Courier"/>
                <a:sym typeface="Courier"/>
              </a:rPr>
              <a:t>"stars"</a:t>
            </a:r>
            <a:r>
              <a:rPr b="0" i="0" lang="en" sz="1400" u="none" cap="none" strike="noStrike">
                <a:solidFill>
                  <a:srgbClr val="333333"/>
                </a:solidFill>
                <a:latin typeface="Courier"/>
                <a:ea typeface="Courier"/>
                <a:cs typeface="Courier"/>
                <a:sym typeface="Courier"/>
              </a:rPr>
              <a:t>,ascending</a:t>
            </a:r>
            <a:r>
              <a:rPr b="0" i="0" lang="en" sz="1400" u="none" cap="none" strike="noStrike">
                <a:solidFill>
                  <a:srgbClr val="666666"/>
                </a:solidFill>
                <a:latin typeface="Courier"/>
                <a:ea typeface="Courier"/>
                <a:cs typeface="Courier"/>
                <a:sym typeface="Courier"/>
              </a:rPr>
              <a:t>=</a:t>
            </a:r>
            <a:r>
              <a:rPr b="1" i="0" lang="en" sz="1400" u="none" cap="none" strike="noStrike">
                <a:solidFill>
                  <a:srgbClr val="008000"/>
                </a:solidFill>
                <a:latin typeface="Courier"/>
                <a:ea typeface="Courier"/>
                <a:cs typeface="Courier"/>
                <a:sym typeface="Courier"/>
              </a:rPr>
              <a:t>False</a:t>
            </a:r>
            <a:r>
              <a:rPr b="0" i="0" lang="en" sz="1400" u="none" cap="none" strike="noStrike">
                <a:solidFill>
                  <a:srgbClr val="333333"/>
                </a:solidFill>
                <a:latin typeface="Courier"/>
                <a:ea typeface="Courier"/>
                <a:cs typeface="Courier"/>
                <a:sym typeface="Courier"/>
              </a:rPr>
              <a:t>)</a:t>
            </a:r>
            <a:r>
              <a:rPr b="0" i="0" lang="en" sz="1400" u="none" cap="none" strike="noStrike">
                <a:solidFill>
                  <a:srgbClr val="666666"/>
                </a:solidFill>
                <a:latin typeface="Courier"/>
                <a:ea typeface="Courier"/>
                <a:cs typeface="Courier"/>
                <a:sym typeface="Courier"/>
              </a:rPr>
              <a:t>.</a:t>
            </a:r>
            <a:r>
              <a:rPr b="0" i="0" lang="en" sz="1400" u="none" cap="none" strike="noStrike">
                <a:solidFill>
                  <a:srgbClr val="333333"/>
                </a:solidFill>
                <a:latin typeface="Courier"/>
                <a:ea typeface="Courier"/>
                <a:cs typeface="Courier"/>
                <a:sym typeface="Courier"/>
              </a:rPr>
              <a:t>show()</a:t>
            </a:r>
            <a:endParaRPr sz="900"/>
          </a:p>
          <a:p>
            <a:pPr indent="0" lvl="0" marL="0" marR="0" rtl="0" algn="r">
              <a:lnSpc>
                <a:spcPct val="100000"/>
              </a:lnSpc>
              <a:spcBef>
                <a:spcPts val="0"/>
              </a:spcBef>
              <a:spcAft>
                <a:spcPts val="0"/>
              </a:spcAft>
              <a:buClr>
                <a:srgbClr val="000000"/>
              </a:buClr>
              <a:buSzPts val="1400"/>
              <a:buFont typeface="Courier"/>
              <a:buNone/>
            </a:pPr>
            <a:r>
              <a:t/>
            </a:r>
            <a:endParaRPr b="0" i="0" sz="1400" u="none" cap="none" strike="noStrike">
              <a:solidFill>
                <a:srgbClr val="333333"/>
              </a:solidFill>
              <a:latin typeface="Courier"/>
              <a:ea typeface="Courier"/>
              <a:cs typeface="Courier"/>
              <a:sym typeface="Courier"/>
            </a:endParaRPr>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|stars|count|</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5.0|27540|</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4.5|24796|</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4.0|33492|</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3.5|32038|</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3.0|23142|</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2.5|16148|</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2.0| 9320|</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1.5| 4303|</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1.0| 3788|</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a:t>
            </a:r>
            <a:endParaRPr sz="9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91"/>
          <p:cNvSpPr txBox="1"/>
          <p:nvPr>
            <p:ph type="title"/>
          </p:nvPr>
        </p:nvSpPr>
        <p:spPr>
          <a:xfrm>
            <a:off x="285750" y="810369"/>
            <a:ext cx="8572500" cy="381600"/>
          </a:xfrm>
          <a:prstGeom prst="rect">
            <a:avLst/>
          </a:prstGeom>
        </p:spPr>
        <p:txBody>
          <a:bodyPr anchorCtr="0" anchor="t" bIns="32750" lIns="32750" spcFirstLastPara="1" rIns="32750" wrap="square" tIns="32750">
            <a:normAutofit fontScale="90000"/>
          </a:bodyPr>
          <a:lstStyle/>
          <a:p>
            <a:pPr indent="0" lvl="0" marL="0" rtl="0" algn="l">
              <a:spcBef>
                <a:spcPts val="1800"/>
              </a:spcBef>
              <a:spcAft>
                <a:spcPts val="0"/>
              </a:spcAft>
              <a:buNone/>
            </a:pPr>
            <a:r>
              <a:rPr lang="en"/>
              <a:t>Renaming columns</a:t>
            </a:r>
            <a:endParaRPr/>
          </a:p>
        </p:txBody>
      </p:sp>
      <p:sp>
        <p:nvSpPr>
          <p:cNvPr id="541" name="Google Shape;541;p91"/>
          <p:cNvSpPr txBox="1"/>
          <p:nvPr>
            <p:ph idx="1" type="body"/>
          </p:nvPr>
        </p:nvSpPr>
        <p:spPr>
          <a:xfrm>
            <a:off x="285750" y="1446609"/>
            <a:ext cx="8572500" cy="3221400"/>
          </a:xfrm>
          <a:prstGeom prst="rect">
            <a:avLst/>
          </a:prstGeom>
        </p:spPr>
        <p:txBody>
          <a:bodyPr anchorCtr="0" anchor="t" bIns="32750" lIns="32750" spcFirstLastPara="1" rIns="32750" wrap="square" tIns="32750">
            <a:normAutofit/>
          </a:bodyPr>
          <a:lstStyle/>
          <a:p>
            <a:pPr indent="0" lvl="0" marL="0" rtl="0" algn="l">
              <a:spcBef>
                <a:spcPts val="1800"/>
              </a:spcBef>
              <a:spcAft>
                <a:spcPts val="0"/>
              </a:spcAft>
              <a:buNone/>
            </a:pPr>
            <a:r>
              <a:rPr lang="en"/>
              <a:t>df.withColumnRenamed('old','new').show()</a:t>
            </a:r>
            <a:endParaRPr/>
          </a:p>
          <a:p>
            <a:pPr indent="0" lvl="0" marL="0" rtl="0" algn="l">
              <a:spcBef>
                <a:spcPts val="1800"/>
              </a:spcBef>
              <a:spcAft>
                <a:spcPts val="0"/>
              </a:spcAft>
              <a:buNone/>
            </a:pPr>
            <a:r>
              <a:rPr lang="en"/>
              <a:t>df.toDF('col1','col2')</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45" name="Shape 545"/>
        <p:cNvGrpSpPr/>
        <p:nvPr/>
      </p:nvGrpSpPr>
      <p:grpSpPr>
        <a:xfrm>
          <a:off x="0" y="0"/>
          <a:ext cx="0" cy="0"/>
          <a:chOff x="0" y="0"/>
          <a:chExt cx="0" cy="0"/>
        </a:xfrm>
      </p:grpSpPr>
      <p:sp>
        <p:nvSpPr>
          <p:cNvPr id="546" name="Google Shape;546;p92"/>
          <p:cNvSpPr txBox="1"/>
          <p:nvPr>
            <p:ph type="title"/>
          </p:nvPr>
        </p:nvSpPr>
        <p:spPr>
          <a:xfrm>
            <a:off x="285750" y="353169"/>
            <a:ext cx="8572500" cy="381600"/>
          </a:xfrm>
          <a:prstGeom prst="rect">
            <a:avLst/>
          </a:prstGeom>
          <a:noFill/>
          <a:ln>
            <a:noFill/>
          </a:ln>
        </p:spPr>
        <p:txBody>
          <a:bodyPr anchorCtr="0" anchor="t" bIns="32750" lIns="32750" spcFirstLastPara="1" rIns="32750" wrap="square" tIns="32750">
            <a:normAutofit fontScale="90000"/>
          </a:bodyPr>
          <a:lstStyle/>
          <a:p>
            <a:pPr indent="0" lvl="0" marL="0" marR="0" rtl="0" algn="l">
              <a:lnSpc>
                <a:spcPct val="80000"/>
              </a:lnSpc>
              <a:spcBef>
                <a:spcPts val="0"/>
              </a:spcBef>
              <a:spcAft>
                <a:spcPts val="0"/>
              </a:spcAft>
              <a:buClr>
                <a:schemeClr val="accent1"/>
              </a:buClr>
              <a:buSzPct val="93939"/>
              <a:buFont typeface="Arial"/>
              <a:buNone/>
            </a:pPr>
            <a:r>
              <a:rPr lang="en" sz="3300">
                <a:latin typeface="Verdana"/>
                <a:ea typeface="Verdana"/>
                <a:cs typeface="Verdana"/>
                <a:sym typeface="Verdana"/>
              </a:rPr>
              <a:t>Explode</a:t>
            </a:r>
            <a:endParaRPr sz="3300">
              <a:latin typeface="Verdana"/>
              <a:ea typeface="Verdana"/>
              <a:cs typeface="Verdana"/>
              <a:sym typeface="Verdana"/>
            </a:endParaRPr>
          </a:p>
        </p:txBody>
      </p:sp>
      <p:sp>
        <p:nvSpPr>
          <p:cNvPr id="547" name="Google Shape;547;p92"/>
          <p:cNvSpPr txBox="1"/>
          <p:nvPr>
            <p:ph idx="1" type="body"/>
          </p:nvPr>
        </p:nvSpPr>
        <p:spPr>
          <a:xfrm>
            <a:off x="285750" y="989409"/>
            <a:ext cx="8572500" cy="3221400"/>
          </a:xfrm>
          <a:prstGeom prst="rect">
            <a:avLst/>
          </a:prstGeom>
          <a:noFill/>
          <a:ln>
            <a:noFill/>
          </a:ln>
        </p:spPr>
        <p:txBody>
          <a:bodyPr anchorCtr="0" anchor="t" bIns="32750" lIns="32750" spcFirstLastPara="1" rIns="32750" wrap="square" tIns="32750">
            <a:normAutofit/>
          </a:bodyPr>
          <a:lstStyle/>
          <a:p>
            <a:pPr indent="-311150" lvl="0" marL="292100" rtl="0" algn="l">
              <a:lnSpc>
                <a:spcPct val="100000"/>
              </a:lnSpc>
              <a:spcBef>
                <a:spcPts val="0"/>
              </a:spcBef>
              <a:spcAft>
                <a:spcPts val="0"/>
              </a:spcAft>
              <a:buClr>
                <a:schemeClr val="dk1"/>
              </a:buClr>
              <a:buSzPts val="2700"/>
              <a:buFont typeface="Verdana"/>
              <a:buChar char="●"/>
            </a:pPr>
            <a:r>
              <a:rPr i="0" lang="en" sz="2700" u="none" cap="none" strike="noStrike">
                <a:solidFill>
                  <a:schemeClr val="dk1"/>
                </a:solidFill>
                <a:latin typeface="Verdana"/>
                <a:ea typeface="Verdana"/>
                <a:cs typeface="Verdana"/>
                <a:sym typeface="Verdana"/>
              </a:rPr>
              <a:t>create a row for </a:t>
            </a:r>
            <a:br>
              <a:rPr i="0" lang="en" sz="2700" u="none" cap="none" strike="noStrike">
                <a:solidFill>
                  <a:schemeClr val="dk1"/>
                </a:solidFill>
                <a:latin typeface="Verdana"/>
                <a:ea typeface="Verdana"/>
                <a:cs typeface="Verdana"/>
                <a:sym typeface="Verdana"/>
              </a:rPr>
            </a:br>
            <a:r>
              <a:rPr i="0" lang="en" sz="2700" u="none" cap="none" strike="noStrike">
                <a:solidFill>
                  <a:schemeClr val="dk1"/>
                </a:solidFill>
                <a:latin typeface="Verdana"/>
                <a:ea typeface="Verdana"/>
                <a:cs typeface="Verdana"/>
                <a:sym typeface="Verdana"/>
              </a:rPr>
              <a:t>each value in a </a:t>
            </a:r>
            <a:br>
              <a:rPr i="0" lang="en" sz="2700" u="none" cap="none" strike="noStrike">
                <a:solidFill>
                  <a:schemeClr val="dk1"/>
                </a:solidFill>
                <a:latin typeface="Verdana"/>
                <a:ea typeface="Verdana"/>
                <a:cs typeface="Verdana"/>
                <a:sym typeface="Verdana"/>
              </a:rPr>
            </a:br>
            <a:r>
              <a:rPr i="0" lang="en" sz="2700" u="none" cap="none" strike="noStrike">
                <a:solidFill>
                  <a:schemeClr val="dk1"/>
                </a:solidFill>
                <a:latin typeface="Verdana"/>
                <a:ea typeface="Verdana"/>
                <a:cs typeface="Verdana"/>
                <a:sym typeface="Verdana"/>
              </a:rPr>
              <a:t>list/array/etc.</a:t>
            </a:r>
            <a:endParaRPr sz="2700">
              <a:solidFill>
                <a:schemeClr val="dk1"/>
              </a:solidFill>
              <a:latin typeface="Verdana"/>
              <a:ea typeface="Verdana"/>
              <a:cs typeface="Verdana"/>
              <a:sym typeface="Verdana"/>
            </a:endParaRPr>
          </a:p>
        </p:txBody>
      </p:sp>
      <p:pic>
        <p:nvPicPr>
          <p:cNvPr descr="Screen Shot 2018-02-11 at 9.54.53 PM.png" id="548" name="Google Shape;548;p92"/>
          <p:cNvPicPr preferRelativeResize="0"/>
          <p:nvPr/>
        </p:nvPicPr>
        <p:blipFill rotWithShape="1">
          <a:blip r:embed="rId4">
            <a:alphaModFix/>
          </a:blip>
          <a:srcRect b="0" l="0" r="0" t="0"/>
          <a:stretch/>
        </p:blipFill>
        <p:spPr>
          <a:xfrm>
            <a:off x="3693232" y="1061442"/>
            <a:ext cx="4112121" cy="338211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2" name="Shape 552"/>
        <p:cNvGrpSpPr/>
        <p:nvPr/>
      </p:nvGrpSpPr>
      <p:grpSpPr>
        <a:xfrm>
          <a:off x="0" y="0"/>
          <a:ext cx="0" cy="0"/>
          <a:chOff x="0" y="0"/>
          <a:chExt cx="0" cy="0"/>
        </a:xfrm>
      </p:grpSpPr>
      <p:sp>
        <p:nvSpPr>
          <p:cNvPr id="553" name="Google Shape;553;p93"/>
          <p:cNvSpPr txBox="1"/>
          <p:nvPr>
            <p:ph type="title"/>
          </p:nvPr>
        </p:nvSpPr>
        <p:spPr>
          <a:xfrm>
            <a:off x="285750" y="429369"/>
            <a:ext cx="8572500" cy="381600"/>
          </a:xfrm>
          <a:prstGeom prst="rect">
            <a:avLst/>
          </a:prstGeom>
          <a:noFill/>
          <a:ln>
            <a:noFill/>
          </a:ln>
        </p:spPr>
        <p:txBody>
          <a:bodyPr anchorCtr="0" anchor="t" bIns="32750" lIns="32750" spcFirstLastPara="1" rIns="32750" wrap="square" tIns="32750">
            <a:normAutofit fontScale="90000"/>
          </a:bodyPr>
          <a:lstStyle/>
          <a:p>
            <a:pPr indent="0" lvl="0" marL="0" marR="0" rtl="0" algn="l">
              <a:lnSpc>
                <a:spcPct val="80000"/>
              </a:lnSpc>
              <a:spcBef>
                <a:spcPts val="0"/>
              </a:spcBef>
              <a:spcAft>
                <a:spcPts val="0"/>
              </a:spcAft>
              <a:buClr>
                <a:schemeClr val="accent1"/>
              </a:buClr>
              <a:buSzPct val="93939"/>
              <a:buFont typeface="Arial"/>
              <a:buNone/>
            </a:pPr>
            <a:r>
              <a:rPr lang="en" sz="3300">
                <a:latin typeface="Verdana"/>
                <a:ea typeface="Verdana"/>
                <a:cs typeface="Verdana"/>
                <a:sym typeface="Verdana"/>
              </a:rPr>
              <a:t>When... Otherwise</a:t>
            </a:r>
            <a:endParaRPr sz="3300">
              <a:latin typeface="Verdana"/>
              <a:ea typeface="Verdana"/>
              <a:cs typeface="Verdana"/>
              <a:sym typeface="Verdana"/>
            </a:endParaRPr>
          </a:p>
        </p:txBody>
      </p:sp>
      <p:pic>
        <p:nvPicPr>
          <p:cNvPr descr="Screen Shot 2018-02-11 at 10.05.04 PM.png" id="554" name="Google Shape;554;p93"/>
          <p:cNvPicPr preferRelativeResize="0"/>
          <p:nvPr/>
        </p:nvPicPr>
        <p:blipFill rotWithShape="1">
          <a:blip r:embed="rId4">
            <a:alphaModFix/>
          </a:blip>
          <a:srcRect b="0" l="0" r="0" t="0"/>
          <a:stretch/>
        </p:blipFill>
        <p:spPr>
          <a:xfrm>
            <a:off x="1371005" y="1316608"/>
            <a:ext cx="4915793" cy="1500187"/>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58" name="Shape 558"/>
        <p:cNvGrpSpPr/>
        <p:nvPr/>
      </p:nvGrpSpPr>
      <p:grpSpPr>
        <a:xfrm>
          <a:off x="0" y="0"/>
          <a:ext cx="0" cy="0"/>
          <a:chOff x="0" y="0"/>
          <a:chExt cx="0" cy="0"/>
        </a:xfrm>
      </p:grpSpPr>
      <p:sp>
        <p:nvSpPr>
          <p:cNvPr id="559" name="Google Shape;559;p94"/>
          <p:cNvSpPr txBox="1"/>
          <p:nvPr>
            <p:ph type="title"/>
          </p:nvPr>
        </p:nvSpPr>
        <p:spPr>
          <a:xfrm>
            <a:off x="285750" y="429369"/>
            <a:ext cx="8572500" cy="381600"/>
          </a:xfrm>
          <a:prstGeom prst="rect">
            <a:avLst/>
          </a:prstGeom>
          <a:noFill/>
          <a:ln>
            <a:noFill/>
          </a:ln>
        </p:spPr>
        <p:txBody>
          <a:bodyPr anchorCtr="0" anchor="t" bIns="32750" lIns="32750" spcFirstLastPara="1" rIns="32750" wrap="square" tIns="32750">
            <a:normAutofit fontScale="90000"/>
          </a:bodyPr>
          <a:lstStyle/>
          <a:p>
            <a:pPr indent="0" lvl="0" marL="0" marR="0" rtl="0" algn="l">
              <a:lnSpc>
                <a:spcPct val="80000"/>
              </a:lnSpc>
              <a:spcBef>
                <a:spcPts val="0"/>
              </a:spcBef>
              <a:spcAft>
                <a:spcPts val="0"/>
              </a:spcAft>
              <a:buClr>
                <a:schemeClr val="accent1"/>
              </a:buClr>
              <a:buSzPct val="93939"/>
              <a:buFont typeface="Arial"/>
              <a:buNone/>
            </a:pPr>
            <a:r>
              <a:rPr lang="en" sz="3300">
                <a:latin typeface="Verdana"/>
                <a:ea typeface="Verdana"/>
                <a:cs typeface="Verdana"/>
                <a:sym typeface="Verdana"/>
              </a:rPr>
              <a:t>Join</a:t>
            </a:r>
            <a:endParaRPr sz="3300">
              <a:latin typeface="Verdana"/>
              <a:ea typeface="Verdana"/>
              <a:cs typeface="Verdana"/>
              <a:sym typeface="Verdana"/>
            </a:endParaRPr>
          </a:p>
        </p:txBody>
      </p:sp>
      <p:sp>
        <p:nvSpPr>
          <p:cNvPr id="560" name="Google Shape;560;p94"/>
          <p:cNvSpPr txBox="1"/>
          <p:nvPr>
            <p:ph idx="1" type="body"/>
          </p:nvPr>
        </p:nvSpPr>
        <p:spPr>
          <a:xfrm>
            <a:off x="285750" y="1446609"/>
            <a:ext cx="8572500" cy="3221400"/>
          </a:xfrm>
          <a:prstGeom prst="rect">
            <a:avLst/>
          </a:prstGeom>
          <a:noFill/>
          <a:ln>
            <a:noFill/>
          </a:ln>
        </p:spPr>
        <p:txBody>
          <a:bodyPr anchorCtr="0" anchor="t" bIns="32750" lIns="32750" spcFirstLastPara="1" rIns="32750" wrap="square" tIns="32750">
            <a:normAutofit/>
          </a:bodyPr>
          <a:lstStyle/>
          <a:p>
            <a:pPr indent="-139700" lvl="0" marL="292100" rtl="0" algn="l">
              <a:lnSpc>
                <a:spcPct val="100000"/>
              </a:lnSpc>
              <a:spcBef>
                <a:spcPts val="0"/>
              </a:spcBef>
              <a:spcAft>
                <a:spcPts val="0"/>
              </a:spcAft>
              <a:buSzPts val="2300"/>
              <a:buNone/>
            </a:pPr>
            <a:r>
              <a:t/>
            </a:r>
            <a:endParaRPr b="0" i="0" sz="2200" u="none" cap="none" strike="noStrike">
              <a:solidFill>
                <a:srgbClr val="FFFFFF"/>
              </a:solidFill>
              <a:latin typeface="Avenir"/>
              <a:ea typeface="Avenir"/>
              <a:cs typeface="Avenir"/>
              <a:sym typeface="Avenir"/>
            </a:endParaRPr>
          </a:p>
        </p:txBody>
      </p:sp>
      <p:sp>
        <p:nvSpPr>
          <p:cNvPr id="561" name="Google Shape;561;p94"/>
          <p:cNvSpPr txBox="1"/>
          <p:nvPr/>
        </p:nvSpPr>
        <p:spPr>
          <a:xfrm>
            <a:off x="137700" y="1683170"/>
            <a:ext cx="8868600" cy="788100"/>
          </a:xfrm>
          <a:prstGeom prst="rect">
            <a:avLst/>
          </a:prstGeom>
          <a:noFill/>
          <a:ln>
            <a:noFill/>
          </a:ln>
        </p:spPr>
        <p:txBody>
          <a:bodyPr anchorCtr="0" anchor="ctr" bIns="32750" lIns="32750" spcFirstLastPara="1" rIns="32750" wrap="square" tIns="32750">
            <a:noAutofit/>
          </a:bodyPr>
          <a:lstStyle/>
          <a:p>
            <a:pPr indent="0" lvl="0" marL="0" marR="0" rtl="0" algn="l">
              <a:lnSpc>
                <a:spcPct val="195000"/>
              </a:lnSpc>
              <a:spcBef>
                <a:spcPts val="0"/>
              </a:spcBef>
              <a:spcAft>
                <a:spcPts val="0"/>
              </a:spcAft>
              <a:buClr>
                <a:srgbClr val="222222"/>
              </a:buClr>
              <a:buSzPts val="1300"/>
              <a:buFont typeface="Courier"/>
              <a:buNone/>
            </a:pPr>
            <a:r>
              <a:rPr b="0" i="0" lang="en" sz="1300" u="none" cap="none" strike="noStrike">
                <a:solidFill>
                  <a:srgbClr val="222222"/>
                </a:solidFill>
                <a:latin typeface="Courier"/>
                <a:ea typeface="Courier"/>
                <a:cs typeface="Courier"/>
                <a:sym typeface="Courier"/>
              </a:rPr>
              <a:t>people</a:t>
            </a:r>
            <a:r>
              <a:rPr b="0" i="0" lang="en" sz="1300" u="none" cap="none" strike="noStrike">
                <a:solidFill>
                  <a:srgbClr val="666666"/>
                </a:solidFill>
                <a:latin typeface="Courier"/>
                <a:ea typeface="Courier"/>
                <a:cs typeface="Courier"/>
                <a:sym typeface="Courier"/>
              </a:rPr>
              <a:t>.</a:t>
            </a:r>
            <a:r>
              <a:rPr b="0" i="0" lang="en" sz="1300" u="none" cap="none" strike="noStrike">
                <a:solidFill>
                  <a:srgbClr val="222222"/>
                </a:solidFill>
                <a:latin typeface="Courier"/>
                <a:ea typeface="Courier"/>
                <a:cs typeface="Courier"/>
                <a:sym typeface="Courier"/>
              </a:rPr>
              <a:t>filter(people</a:t>
            </a:r>
            <a:r>
              <a:rPr b="0" i="0" lang="en" sz="1300" u="none" cap="none" strike="noStrike">
                <a:solidFill>
                  <a:srgbClr val="666666"/>
                </a:solidFill>
                <a:latin typeface="Courier"/>
                <a:ea typeface="Courier"/>
                <a:cs typeface="Courier"/>
                <a:sym typeface="Courier"/>
              </a:rPr>
              <a:t>.</a:t>
            </a:r>
            <a:r>
              <a:rPr b="0" i="0" lang="en" sz="1300" u="none" cap="none" strike="noStrike">
                <a:solidFill>
                  <a:srgbClr val="222222"/>
                </a:solidFill>
                <a:latin typeface="Courier"/>
                <a:ea typeface="Courier"/>
                <a:cs typeface="Courier"/>
                <a:sym typeface="Courier"/>
              </a:rPr>
              <a:t>age </a:t>
            </a:r>
            <a:r>
              <a:rPr b="0" i="0" lang="en" sz="1300" u="none" cap="none" strike="noStrike">
                <a:solidFill>
                  <a:srgbClr val="666666"/>
                </a:solidFill>
                <a:latin typeface="Courier"/>
                <a:ea typeface="Courier"/>
                <a:cs typeface="Courier"/>
                <a:sym typeface="Courier"/>
              </a:rPr>
              <a:t>&gt;</a:t>
            </a:r>
            <a:r>
              <a:rPr b="0" i="0" lang="en" sz="1300" u="none" cap="none" strike="noStrike">
                <a:solidFill>
                  <a:srgbClr val="222222"/>
                </a:solidFill>
                <a:latin typeface="Courier"/>
                <a:ea typeface="Courier"/>
                <a:cs typeface="Courier"/>
                <a:sym typeface="Courier"/>
              </a:rPr>
              <a:t> </a:t>
            </a:r>
            <a:r>
              <a:rPr b="0" i="0" lang="en" sz="1300" u="none" cap="none" strike="noStrike">
                <a:solidFill>
                  <a:srgbClr val="208050"/>
                </a:solidFill>
                <a:latin typeface="Courier"/>
                <a:ea typeface="Courier"/>
                <a:cs typeface="Courier"/>
                <a:sym typeface="Courier"/>
              </a:rPr>
              <a:t>30</a:t>
            </a:r>
            <a:r>
              <a:rPr b="0" i="0" lang="en" sz="1300" u="none" cap="none" strike="noStrike">
                <a:solidFill>
                  <a:srgbClr val="222222"/>
                </a:solidFill>
                <a:latin typeface="Courier"/>
                <a:ea typeface="Courier"/>
                <a:cs typeface="Courier"/>
                <a:sym typeface="Courier"/>
              </a:rPr>
              <a:t>)</a:t>
            </a:r>
            <a:r>
              <a:rPr b="0" i="0" lang="en" sz="1300" u="none" cap="none" strike="noStrike">
                <a:solidFill>
                  <a:srgbClr val="666666"/>
                </a:solidFill>
                <a:latin typeface="Courier"/>
                <a:ea typeface="Courier"/>
                <a:cs typeface="Courier"/>
                <a:sym typeface="Courier"/>
              </a:rPr>
              <a:t>.</a:t>
            </a:r>
            <a:r>
              <a:rPr b="0" i="0" lang="en" sz="1300" u="none" cap="none" strike="noStrike">
                <a:solidFill>
                  <a:srgbClr val="222222"/>
                </a:solidFill>
                <a:latin typeface="Courier"/>
                <a:ea typeface="Courier"/>
                <a:cs typeface="Courier"/>
                <a:sym typeface="Courier"/>
              </a:rPr>
              <a:t>join(department, people</a:t>
            </a:r>
            <a:r>
              <a:rPr b="0" i="0" lang="en" sz="1300" u="none" cap="none" strike="noStrike">
                <a:solidFill>
                  <a:srgbClr val="666666"/>
                </a:solidFill>
                <a:latin typeface="Courier"/>
                <a:ea typeface="Courier"/>
                <a:cs typeface="Courier"/>
                <a:sym typeface="Courier"/>
              </a:rPr>
              <a:t>.</a:t>
            </a:r>
            <a:r>
              <a:rPr b="0" i="0" lang="en" sz="1300" u="none" cap="none" strike="noStrike">
                <a:solidFill>
                  <a:srgbClr val="222222"/>
                </a:solidFill>
                <a:latin typeface="Courier"/>
                <a:ea typeface="Courier"/>
                <a:cs typeface="Courier"/>
                <a:sym typeface="Courier"/>
              </a:rPr>
              <a:t>deptId </a:t>
            </a:r>
            <a:r>
              <a:rPr b="0" i="0" lang="en" sz="1300" u="none" cap="none" strike="noStrike">
                <a:solidFill>
                  <a:srgbClr val="666666"/>
                </a:solidFill>
                <a:latin typeface="Courier"/>
                <a:ea typeface="Courier"/>
                <a:cs typeface="Courier"/>
                <a:sym typeface="Courier"/>
              </a:rPr>
              <a:t>==</a:t>
            </a:r>
            <a:r>
              <a:rPr b="0" i="0" lang="en" sz="1300" u="none" cap="none" strike="noStrike">
                <a:solidFill>
                  <a:srgbClr val="222222"/>
                </a:solidFill>
                <a:latin typeface="Courier"/>
                <a:ea typeface="Courier"/>
                <a:cs typeface="Courier"/>
                <a:sym typeface="Courier"/>
              </a:rPr>
              <a:t> department</a:t>
            </a:r>
            <a:r>
              <a:rPr b="0" i="0" lang="en" sz="1300" u="none" cap="none" strike="noStrike">
                <a:solidFill>
                  <a:srgbClr val="666666"/>
                </a:solidFill>
                <a:latin typeface="Courier"/>
                <a:ea typeface="Courier"/>
                <a:cs typeface="Courier"/>
                <a:sym typeface="Courier"/>
              </a:rPr>
              <a:t>.</a:t>
            </a:r>
            <a:r>
              <a:rPr b="0" i="0" lang="en" sz="1300" u="none" cap="none" strike="noStrike">
                <a:solidFill>
                  <a:srgbClr val="222222"/>
                </a:solidFill>
                <a:latin typeface="Courier"/>
                <a:ea typeface="Courier"/>
                <a:cs typeface="Courier"/>
                <a:sym typeface="Courier"/>
              </a:rPr>
              <a:t>id) \</a:t>
            </a:r>
            <a:endParaRPr sz="900"/>
          </a:p>
          <a:p>
            <a:pPr indent="0" lvl="0" marL="0" marR="0" rtl="0" algn="l">
              <a:lnSpc>
                <a:spcPct val="195000"/>
              </a:lnSpc>
              <a:spcBef>
                <a:spcPts val="0"/>
              </a:spcBef>
              <a:spcAft>
                <a:spcPts val="0"/>
              </a:spcAft>
              <a:buClr>
                <a:srgbClr val="222222"/>
              </a:buClr>
              <a:buSzPts val="1300"/>
              <a:buFont typeface="Courier"/>
              <a:buNone/>
            </a:pPr>
            <a:r>
              <a:rPr b="0" i="0" lang="en" sz="1300" u="none" cap="none" strike="noStrike">
                <a:solidFill>
                  <a:srgbClr val="222222"/>
                </a:solidFill>
                <a:latin typeface="Courier"/>
                <a:ea typeface="Courier"/>
                <a:cs typeface="Courier"/>
                <a:sym typeface="Courier"/>
              </a:rPr>
              <a:t>  </a:t>
            </a:r>
            <a:r>
              <a:rPr b="0" i="0" lang="en" sz="1300" u="none" cap="none" strike="noStrike">
                <a:solidFill>
                  <a:srgbClr val="666666"/>
                </a:solidFill>
                <a:latin typeface="Courier"/>
                <a:ea typeface="Courier"/>
                <a:cs typeface="Courier"/>
                <a:sym typeface="Courier"/>
              </a:rPr>
              <a:t>.</a:t>
            </a:r>
            <a:r>
              <a:rPr b="0" i="0" lang="en" sz="1300" u="none" cap="none" strike="noStrike">
                <a:solidFill>
                  <a:srgbClr val="222222"/>
                </a:solidFill>
                <a:latin typeface="Courier"/>
                <a:ea typeface="Courier"/>
                <a:cs typeface="Courier"/>
                <a:sym typeface="Courier"/>
              </a:rPr>
              <a:t>groupBy(department</a:t>
            </a:r>
            <a:r>
              <a:rPr b="0" i="0" lang="en" sz="1300" u="none" cap="none" strike="noStrike">
                <a:solidFill>
                  <a:srgbClr val="666666"/>
                </a:solidFill>
                <a:latin typeface="Courier"/>
                <a:ea typeface="Courier"/>
                <a:cs typeface="Courier"/>
                <a:sym typeface="Courier"/>
              </a:rPr>
              <a:t>.</a:t>
            </a:r>
            <a:r>
              <a:rPr b="0" i="0" lang="en" sz="1300" u="none" cap="none" strike="noStrike">
                <a:solidFill>
                  <a:srgbClr val="222222"/>
                </a:solidFill>
                <a:latin typeface="Courier"/>
                <a:ea typeface="Courier"/>
                <a:cs typeface="Courier"/>
                <a:sym typeface="Courier"/>
              </a:rPr>
              <a:t>name, </a:t>
            </a:r>
            <a:r>
              <a:rPr b="0" i="0" lang="en" sz="1300" u="none" cap="none" strike="noStrike">
                <a:solidFill>
                  <a:srgbClr val="4070A0"/>
                </a:solidFill>
                <a:latin typeface="Courier"/>
                <a:ea typeface="Courier"/>
                <a:cs typeface="Courier"/>
                <a:sym typeface="Courier"/>
              </a:rPr>
              <a:t>"gender"</a:t>
            </a:r>
            <a:r>
              <a:rPr b="0" i="0" lang="en" sz="1300" u="none" cap="none" strike="noStrike">
                <a:solidFill>
                  <a:srgbClr val="222222"/>
                </a:solidFill>
                <a:latin typeface="Courier"/>
                <a:ea typeface="Courier"/>
                <a:cs typeface="Courier"/>
                <a:sym typeface="Courier"/>
              </a:rPr>
              <a:t>)</a:t>
            </a:r>
            <a:r>
              <a:rPr b="0" i="0" lang="en" sz="1300" u="none" cap="none" strike="noStrike">
                <a:solidFill>
                  <a:srgbClr val="666666"/>
                </a:solidFill>
                <a:latin typeface="Courier"/>
                <a:ea typeface="Courier"/>
                <a:cs typeface="Courier"/>
                <a:sym typeface="Courier"/>
              </a:rPr>
              <a:t>.</a:t>
            </a:r>
            <a:r>
              <a:rPr b="0" i="0" lang="en" sz="1300" u="none" cap="none" strike="noStrike">
                <a:solidFill>
                  <a:srgbClr val="222222"/>
                </a:solidFill>
                <a:latin typeface="Courier"/>
                <a:ea typeface="Courier"/>
                <a:cs typeface="Courier"/>
                <a:sym typeface="Courier"/>
              </a:rPr>
              <a:t>agg({</a:t>
            </a:r>
            <a:r>
              <a:rPr b="0" i="0" lang="en" sz="1300" u="none" cap="none" strike="noStrike">
                <a:solidFill>
                  <a:srgbClr val="4070A0"/>
                </a:solidFill>
                <a:latin typeface="Courier"/>
                <a:ea typeface="Courier"/>
                <a:cs typeface="Courier"/>
                <a:sym typeface="Courier"/>
              </a:rPr>
              <a:t>"salary"</a:t>
            </a:r>
            <a:r>
              <a:rPr b="0" i="0" lang="en" sz="1300" u="none" cap="none" strike="noStrike">
                <a:solidFill>
                  <a:srgbClr val="222222"/>
                </a:solidFill>
                <a:latin typeface="Courier"/>
                <a:ea typeface="Courier"/>
                <a:cs typeface="Courier"/>
                <a:sym typeface="Courier"/>
              </a:rPr>
              <a:t>: </a:t>
            </a:r>
            <a:r>
              <a:rPr b="0" i="0" lang="en" sz="1300" u="none" cap="none" strike="noStrike">
                <a:solidFill>
                  <a:srgbClr val="4070A0"/>
                </a:solidFill>
                <a:latin typeface="Courier"/>
                <a:ea typeface="Courier"/>
                <a:cs typeface="Courier"/>
                <a:sym typeface="Courier"/>
              </a:rPr>
              <a:t>"avg"</a:t>
            </a:r>
            <a:r>
              <a:rPr b="0" i="0" lang="en" sz="1300" u="none" cap="none" strike="noStrike">
                <a:solidFill>
                  <a:srgbClr val="222222"/>
                </a:solidFill>
                <a:latin typeface="Courier"/>
                <a:ea typeface="Courier"/>
                <a:cs typeface="Courier"/>
                <a:sym typeface="Courier"/>
              </a:rPr>
              <a:t>, </a:t>
            </a:r>
            <a:r>
              <a:rPr b="0" i="0" lang="en" sz="1300" u="none" cap="none" strike="noStrike">
                <a:solidFill>
                  <a:srgbClr val="4070A0"/>
                </a:solidFill>
                <a:latin typeface="Courier"/>
                <a:ea typeface="Courier"/>
                <a:cs typeface="Courier"/>
                <a:sym typeface="Courier"/>
              </a:rPr>
              <a:t>"age"</a:t>
            </a:r>
            <a:r>
              <a:rPr b="0" i="0" lang="en" sz="1300" u="none" cap="none" strike="noStrike">
                <a:solidFill>
                  <a:srgbClr val="222222"/>
                </a:solidFill>
                <a:latin typeface="Courier"/>
                <a:ea typeface="Courier"/>
                <a:cs typeface="Courier"/>
                <a:sym typeface="Courier"/>
              </a:rPr>
              <a:t>: </a:t>
            </a:r>
            <a:r>
              <a:rPr b="0" i="0" lang="en" sz="1300" u="none" cap="none" strike="noStrike">
                <a:solidFill>
                  <a:srgbClr val="4070A0"/>
                </a:solidFill>
                <a:latin typeface="Courier"/>
                <a:ea typeface="Courier"/>
                <a:cs typeface="Courier"/>
                <a:sym typeface="Courier"/>
              </a:rPr>
              <a:t>"max"</a:t>
            </a:r>
            <a:r>
              <a:rPr b="0" i="0" lang="en" sz="1300" u="none" cap="none" strike="noStrike">
                <a:solidFill>
                  <a:srgbClr val="222222"/>
                </a:solidFill>
                <a:latin typeface="Courier"/>
                <a:ea typeface="Courier"/>
                <a:cs typeface="Courier"/>
                <a:sym typeface="Courier"/>
              </a:rPr>
              <a:t>})</a:t>
            </a:r>
            <a:endParaRPr sz="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Spark components</a:t>
            </a:r>
            <a:endParaRPr/>
          </a:p>
        </p:txBody>
      </p:sp>
      <p:sp>
        <p:nvSpPr>
          <p:cNvPr id="108" name="Google Shape;108;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descr="Apache Spark components and API stack" id="109" name="Google Shape;109;p23"/>
          <p:cNvPicPr preferRelativeResize="0"/>
          <p:nvPr/>
        </p:nvPicPr>
        <p:blipFill>
          <a:blip r:embed="rId3">
            <a:alphaModFix/>
          </a:blip>
          <a:stretch>
            <a:fillRect/>
          </a:stretch>
        </p:blipFill>
        <p:spPr>
          <a:xfrm>
            <a:off x="0" y="1697650"/>
            <a:ext cx="9144000" cy="30099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65" name="Shape 565"/>
        <p:cNvGrpSpPr/>
        <p:nvPr/>
      </p:nvGrpSpPr>
      <p:grpSpPr>
        <a:xfrm>
          <a:off x="0" y="0"/>
          <a:ext cx="0" cy="0"/>
          <a:chOff x="0" y="0"/>
          <a:chExt cx="0" cy="0"/>
        </a:xfrm>
      </p:grpSpPr>
      <p:sp>
        <p:nvSpPr>
          <p:cNvPr id="566" name="Google Shape;566;p95"/>
          <p:cNvSpPr txBox="1"/>
          <p:nvPr>
            <p:ph type="title"/>
          </p:nvPr>
        </p:nvSpPr>
        <p:spPr>
          <a:xfrm>
            <a:off x="285750" y="276969"/>
            <a:ext cx="8572500" cy="381600"/>
          </a:xfrm>
          <a:prstGeom prst="rect">
            <a:avLst/>
          </a:prstGeom>
          <a:noFill/>
          <a:ln>
            <a:noFill/>
          </a:ln>
        </p:spPr>
        <p:txBody>
          <a:bodyPr anchorCtr="0" anchor="t" bIns="32750" lIns="32750" spcFirstLastPara="1" rIns="32750" wrap="square" tIns="32750">
            <a:normAutofit fontScale="90000"/>
          </a:bodyPr>
          <a:lstStyle/>
          <a:p>
            <a:pPr indent="0" lvl="0" marL="0" marR="0" rtl="0" algn="l">
              <a:lnSpc>
                <a:spcPct val="80000"/>
              </a:lnSpc>
              <a:spcBef>
                <a:spcPts val="0"/>
              </a:spcBef>
              <a:spcAft>
                <a:spcPts val="0"/>
              </a:spcAft>
              <a:buClr>
                <a:schemeClr val="accent1"/>
              </a:buClr>
              <a:buSzPct val="93939"/>
              <a:buFont typeface="Arial"/>
              <a:buNone/>
            </a:pPr>
            <a:r>
              <a:rPr lang="en" sz="3300">
                <a:latin typeface="Verdana"/>
                <a:ea typeface="Verdana"/>
                <a:cs typeface="Verdana"/>
                <a:sym typeface="Verdana"/>
              </a:rPr>
              <a:t>Join</a:t>
            </a:r>
            <a:endParaRPr sz="3300">
              <a:latin typeface="Verdana"/>
              <a:ea typeface="Verdana"/>
              <a:cs typeface="Verdana"/>
              <a:sym typeface="Verdana"/>
            </a:endParaRPr>
          </a:p>
        </p:txBody>
      </p:sp>
      <p:sp>
        <p:nvSpPr>
          <p:cNvPr id="567" name="Google Shape;567;p95"/>
          <p:cNvSpPr txBox="1"/>
          <p:nvPr>
            <p:ph idx="1" type="body"/>
          </p:nvPr>
        </p:nvSpPr>
        <p:spPr>
          <a:xfrm>
            <a:off x="285750" y="1446609"/>
            <a:ext cx="8572500" cy="3221400"/>
          </a:xfrm>
          <a:prstGeom prst="rect">
            <a:avLst/>
          </a:prstGeom>
          <a:noFill/>
          <a:ln>
            <a:noFill/>
          </a:ln>
        </p:spPr>
        <p:txBody>
          <a:bodyPr anchorCtr="0" anchor="t" bIns="32750" lIns="32750" spcFirstLastPara="1" rIns="32750" wrap="square" tIns="32750">
            <a:normAutofit/>
          </a:bodyPr>
          <a:lstStyle/>
          <a:p>
            <a:pPr indent="-139700" lvl="0" marL="292100" rtl="0" algn="l">
              <a:lnSpc>
                <a:spcPct val="100000"/>
              </a:lnSpc>
              <a:spcBef>
                <a:spcPts val="0"/>
              </a:spcBef>
              <a:spcAft>
                <a:spcPts val="0"/>
              </a:spcAft>
              <a:buSzPts val="2300"/>
              <a:buNone/>
            </a:pPr>
            <a:r>
              <a:t/>
            </a:r>
            <a:endParaRPr b="0" i="0" sz="2200" u="none" cap="none" strike="noStrike">
              <a:solidFill>
                <a:srgbClr val="FFFFFF"/>
              </a:solidFill>
              <a:latin typeface="Avenir"/>
              <a:ea typeface="Avenir"/>
              <a:cs typeface="Avenir"/>
              <a:sym typeface="Avenir"/>
            </a:endParaRPr>
          </a:p>
        </p:txBody>
      </p:sp>
      <p:pic>
        <p:nvPicPr>
          <p:cNvPr descr="Screen Shot 2018-02-11 at 7.08.37 PM.png" id="568" name="Google Shape;568;p95"/>
          <p:cNvPicPr preferRelativeResize="0"/>
          <p:nvPr/>
        </p:nvPicPr>
        <p:blipFill rotWithShape="1">
          <a:blip r:embed="rId4">
            <a:alphaModFix/>
          </a:blip>
          <a:srcRect b="0" l="0" r="0" t="0"/>
          <a:stretch/>
        </p:blipFill>
        <p:spPr>
          <a:xfrm>
            <a:off x="956118" y="804404"/>
            <a:ext cx="5659189" cy="412551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72" name="Shape 572"/>
        <p:cNvGrpSpPr/>
        <p:nvPr/>
      </p:nvGrpSpPr>
      <p:grpSpPr>
        <a:xfrm>
          <a:off x="0" y="0"/>
          <a:ext cx="0" cy="0"/>
          <a:chOff x="0" y="0"/>
          <a:chExt cx="0" cy="0"/>
        </a:xfrm>
      </p:grpSpPr>
      <p:sp>
        <p:nvSpPr>
          <p:cNvPr id="573" name="Google Shape;573;p96"/>
          <p:cNvSpPr txBox="1"/>
          <p:nvPr>
            <p:ph type="title"/>
          </p:nvPr>
        </p:nvSpPr>
        <p:spPr>
          <a:xfrm>
            <a:off x="285750" y="353169"/>
            <a:ext cx="8572500" cy="381600"/>
          </a:xfrm>
          <a:prstGeom prst="rect">
            <a:avLst/>
          </a:prstGeom>
          <a:noFill/>
          <a:ln>
            <a:noFill/>
          </a:ln>
        </p:spPr>
        <p:txBody>
          <a:bodyPr anchorCtr="0" anchor="t" bIns="32750" lIns="32750" spcFirstLastPara="1" rIns="32750" wrap="square" tIns="32750">
            <a:normAutofit fontScale="90000"/>
          </a:bodyPr>
          <a:lstStyle/>
          <a:p>
            <a:pPr indent="0" lvl="0" marL="0" marR="0" rtl="0" algn="l">
              <a:lnSpc>
                <a:spcPct val="80000"/>
              </a:lnSpc>
              <a:spcBef>
                <a:spcPts val="0"/>
              </a:spcBef>
              <a:spcAft>
                <a:spcPts val="0"/>
              </a:spcAft>
              <a:buClr>
                <a:schemeClr val="accent1"/>
              </a:buClr>
              <a:buSzPct val="93939"/>
              <a:buFont typeface="Arial"/>
              <a:buNone/>
            </a:pPr>
            <a:r>
              <a:rPr lang="en" sz="3300">
                <a:latin typeface="Verdana"/>
                <a:ea typeface="Verdana"/>
                <a:cs typeface="Verdana"/>
                <a:sym typeface="Verdana"/>
              </a:rPr>
              <a:t>SQL Joins</a:t>
            </a:r>
            <a:endParaRPr sz="3300">
              <a:latin typeface="Verdana"/>
              <a:ea typeface="Verdana"/>
              <a:cs typeface="Verdana"/>
              <a:sym typeface="Verdana"/>
            </a:endParaRPr>
          </a:p>
        </p:txBody>
      </p:sp>
      <p:sp>
        <p:nvSpPr>
          <p:cNvPr id="574" name="Google Shape;574;p96"/>
          <p:cNvSpPr txBox="1"/>
          <p:nvPr>
            <p:ph idx="1" type="body"/>
          </p:nvPr>
        </p:nvSpPr>
        <p:spPr>
          <a:xfrm>
            <a:off x="285750" y="1446609"/>
            <a:ext cx="8572500" cy="3221400"/>
          </a:xfrm>
          <a:prstGeom prst="rect">
            <a:avLst/>
          </a:prstGeom>
          <a:noFill/>
          <a:ln>
            <a:noFill/>
          </a:ln>
        </p:spPr>
        <p:txBody>
          <a:bodyPr anchorCtr="0" anchor="t" bIns="32750" lIns="32750" spcFirstLastPara="1" rIns="32750" wrap="square" tIns="32750">
            <a:normAutofit/>
          </a:bodyPr>
          <a:lstStyle/>
          <a:p>
            <a:pPr indent="-139700" lvl="0" marL="292100" rtl="0" algn="l">
              <a:lnSpc>
                <a:spcPct val="100000"/>
              </a:lnSpc>
              <a:spcBef>
                <a:spcPts val="0"/>
              </a:spcBef>
              <a:spcAft>
                <a:spcPts val="0"/>
              </a:spcAft>
              <a:buSzPts val="2300"/>
              <a:buNone/>
            </a:pPr>
            <a:r>
              <a:t/>
            </a:r>
            <a:endParaRPr b="0" i="0" sz="2200" u="none" cap="none" strike="noStrike">
              <a:solidFill>
                <a:srgbClr val="FFFFFF"/>
              </a:solidFill>
              <a:latin typeface="Avenir"/>
              <a:ea typeface="Avenir"/>
              <a:cs typeface="Avenir"/>
              <a:sym typeface="Avenir"/>
            </a:endParaRPr>
          </a:p>
        </p:txBody>
      </p:sp>
      <p:pic>
        <p:nvPicPr>
          <p:cNvPr descr="Image" id="575" name="Google Shape;575;p96"/>
          <p:cNvPicPr preferRelativeResize="0"/>
          <p:nvPr/>
        </p:nvPicPr>
        <p:blipFill rotWithShape="1">
          <a:blip r:embed="rId4">
            <a:alphaModFix/>
          </a:blip>
          <a:srcRect b="0" l="0" r="0" t="0"/>
          <a:stretch/>
        </p:blipFill>
        <p:spPr>
          <a:xfrm>
            <a:off x="1816900" y="835025"/>
            <a:ext cx="5035301" cy="39611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97"/>
          <p:cNvSpPr txBox="1"/>
          <p:nvPr>
            <p:ph type="title"/>
          </p:nvPr>
        </p:nvSpPr>
        <p:spPr>
          <a:xfrm>
            <a:off x="285750" y="810369"/>
            <a:ext cx="8572500" cy="381600"/>
          </a:xfrm>
          <a:prstGeom prst="rect">
            <a:avLst/>
          </a:prstGeom>
        </p:spPr>
        <p:txBody>
          <a:bodyPr anchorCtr="0" anchor="t" bIns="32750" lIns="32750" spcFirstLastPara="1" rIns="32750" wrap="square" tIns="32750">
            <a:normAutofit fontScale="90000"/>
          </a:bodyPr>
          <a:lstStyle/>
          <a:p>
            <a:pPr indent="0" lvl="0" marL="0" rtl="0" algn="l">
              <a:spcBef>
                <a:spcPts val="1800"/>
              </a:spcBef>
              <a:spcAft>
                <a:spcPts val="0"/>
              </a:spcAft>
              <a:buNone/>
            </a:pPr>
            <a:r>
              <a:rPr lang="en"/>
              <a:t>One more thing… debugging Spark</a:t>
            </a:r>
            <a:endParaRPr/>
          </a:p>
        </p:txBody>
      </p:sp>
      <p:sp>
        <p:nvSpPr>
          <p:cNvPr id="581" name="Google Shape;581;p97"/>
          <p:cNvSpPr txBox="1"/>
          <p:nvPr>
            <p:ph idx="1" type="body"/>
          </p:nvPr>
        </p:nvSpPr>
        <p:spPr>
          <a:xfrm>
            <a:off x="285750" y="1446609"/>
            <a:ext cx="8572500" cy="3221400"/>
          </a:xfrm>
          <a:prstGeom prst="rect">
            <a:avLst/>
          </a:prstGeom>
        </p:spPr>
        <p:txBody>
          <a:bodyPr anchorCtr="0" anchor="t" bIns="32750" lIns="32750" spcFirstLastPara="1" rIns="32750" wrap="square" tIns="32750">
            <a:normAutofit/>
          </a:bodyPr>
          <a:lstStyle/>
          <a:p>
            <a:pPr indent="0" lvl="0" marL="0" rtl="0" algn="l">
              <a:spcBef>
                <a:spcPts val="1800"/>
              </a:spcBef>
              <a:spcAft>
                <a:spcPts val="0"/>
              </a:spcAft>
              <a:buNone/>
            </a:pPr>
            <a:r>
              <a:rPr lang="en" u="sng">
                <a:solidFill>
                  <a:schemeClr val="hlink"/>
                </a:solidFill>
                <a:hlinkClick r:id="rId3"/>
              </a:rPr>
              <a:t>https://learning.oreilly.com/videos/debugging-apache-spark/9781492039174/</a:t>
            </a:r>
            <a:endParaRPr/>
          </a:p>
          <a:p>
            <a:pPr indent="0" lvl="0" marL="0" rtl="0" algn="l">
              <a:spcBef>
                <a:spcPts val="1800"/>
              </a:spcBef>
              <a:spcAft>
                <a:spcPts val="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98"/>
          <p:cNvSpPr txBox="1"/>
          <p:nvPr>
            <p:ph type="title"/>
          </p:nvPr>
        </p:nvSpPr>
        <p:spPr>
          <a:xfrm>
            <a:off x="285750" y="810369"/>
            <a:ext cx="8572500" cy="381600"/>
          </a:xfrm>
          <a:prstGeom prst="rect">
            <a:avLst/>
          </a:prstGeom>
        </p:spPr>
        <p:txBody>
          <a:bodyPr anchorCtr="0" anchor="t" bIns="32750" lIns="32750" spcFirstLastPara="1" rIns="32750" wrap="square" tIns="32750">
            <a:normAutofit fontScale="90000"/>
          </a:bodyPr>
          <a:lstStyle/>
          <a:p>
            <a:pPr indent="0" lvl="0" marL="0" rtl="0" algn="l">
              <a:spcBef>
                <a:spcPts val="1800"/>
              </a:spcBef>
              <a:spcAft>
                <a:spcPts val="0"/>
              </a:spcAft>
              <a:buNone/>
            </a:pPr>
            <a:r>
              <a:t/>
            </a:r>
            <a:endParaRPr/>
          </a:p>
        </p:txBody>
      </p:sp>
      <p:sp>
        <p:nvSpPr>
          <p:cNvPr id="587" name="Google Shape;587;p98"/>
          <p:cNvSpPr txBox="1"/>
          <p:nvPr>
            <p:ph idx="1" type="body"/>
          </p:nvPr>
        </p:nvSpPr>
        <p:spPr>
          <a:xfrm>
            <a:off x="285750" y="1446609"/>
            <a:ext cx="8572500" cy="3221400"/>
          </a:xfrm>
          <a:prstGeom prst="rect">
            <a:avLst/>
          </a:prstGeom>
        </p:spPr>
        <p:txBody>
          <a:bodyPr anchorCtr="0" anchor="t" bIns="32750" lIns="32750" spcFirstLastPara="1" rIns="32750" wrap="square" tIns="32750">
            <a:normAutofit/>
          </a:bodyPr>
          <a:lstStyle/>
          <a:p>
            <a:pPr indent="0" lvl="0" marL="0" rtl="0" algn="l">
              <a:spcBef>
                <a:spcPts val="1800"/>
              </a:spcBef>
              <a:spcAft>
                <a:spcPts val="0"/>
              </a:spcAft>
              <a:buNone/>
            </a:pPr>
            <a:r>
              <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99"/>
          <p:cNvSpPr txBox="1"/>
          <p:nvPr>
            <p:ph type="title"/>
          </p:nvPr>
        </p:nvSpPr>
        <p:spPr>
          <a:xfrm>
            <a:off x="623888" y="1087244"/>
            <a:ext cx="7886700" cy="30945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en"/>
              <a:t>Spark SQL</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96" name="Shape 596"/>
        <p:cNvGrpSpPr/>
        <p:nvPr/>
      </p:nvGrpSpPr>
      <p:grpSpPr>
        <a:xfrm>
          <a:off x="0" y="0"/>
          <a:ext cx="0" cy="0"/>
          <a:chOff x="0" y="0"/>
          <a:chExt cx="0" cy="0"/>
        </a:xfrm>
      </p:grpSpPr>
      <p:sp>
        <p:nvSpPr>
          <p:cNvPr id="597" name="Google Shape;597;p100"/>
          <p:cNvSpPr txBox="1"/>
          <p:nvPr>
            <p:ph type="title"/>
          </p:nvPr>
        </p:nvSpPr>
        <p:spPr>
          <a:xfrm>
            <a:off x="311700" y="216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300">
                <a:latin typeface="Verdana"/>
                <a:ea typeface="Verdana"/>
                <a:cs typeface="Verdana"/>
                <a:sym typeface="Verdana"/>
              </a:rPr>
              <a:t>Overview</a:t>
            </a:r>
            <a:endParaRPr sz="3300">
              <a:latin typeface="Verdana"/>
              <a:ea typeface="Verdana"/>
              <a:cs typeface="Verdana"/>
              <a:sym typeface="Verdana"/>
            </a:endParaRPr>
          </a:p>
        </p:txBody>
      </p:sp>
      <p:sp>
        <p:nvSpPr>
          <p:cNvPr id="598" name="Google Shape;598;p100"/>
          <p:cNvSpPr txBox="1"/>
          <p:nvPr>
            <p:ph idx="1" type="body"/>
          </p:nvPr>
        </p:nvSpPr>
        <p:spPr>
          <a:xfrm>
            <a:off x="311700" y="856625"/>
            <a:ext cx="8520600" cy="34164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t/>
            </a:r>
            <a:endParaRPr sz="2700">
              <a:solidFill>
                <a:schemeClr val="dk1"/>
              </a:solidFill>
              <a:latin typeface="Verdana"/>
              <a:ea typeface="Verdana"/>
              <a:cs typeface="Verdana"/>
              <a:sym typeface="Verdana"/>
            </a:endParaRPr>
          </a:p>
          <a:p>
            <a:pPr indent="-267284" lvl="0" marL="195578" marR="0" rtl="0" algn="l">
              <a:lnSpc>
                <a:spcPct val="100000"/>
              </a:lnSpc>
              <a:spcBef>
                <a:spcPts val="0"/>
              </a:spcBef>
              <a:spcAft>
                <a:spcPts val="0"/>
              </a:spcAft>
              <a:buClr>
                <a:srgbClr val="000000"/>
              </a:buClr>
              <a:buSzPts val="2700"/>
              <a:buFont typeface="Verdana"/>
              <a:buChar char="●"/>
            </a:pPr>
            <a:r>
              <a:rPr lang="en" sz="2700">
                <a:solidFill>
                  <a:schemeClr val="dk1"/>
                </a:solidFill>
                <a:latin typeface="Verdana"/>
                <a:ea typeface="Verdana"/>
                <a:cs typeface="Verdana"/>
                <a:sym typeface="Verdana"/>
              </a:rPr>
              <a:t>Spark DataFrames (Review)</a:t>
            </a:r>
            <a:endParaRPr sz="2700">
              <a:solidFill>
                <a:schemeClr val="dk1"/>
              </a:solidFill>
              <a:latin typeface="Verdana"/>
              <a:ea typeface="Verdana"/>
              <a:cs typeface="Verdana"/>
              <a:sym typeface="Verdana"/>
            </a:endParaRPr>
          </a:p>
          <a:p>
            <a:pPr indent="-267284" lvl="0" marL="195578" marR="0" rtl="0" algn="l">
              <a:lnSpc>
                <a:spcPct val="100000"/>
              </a:lnSpc>
              <a:spcBef>
                <a:spcPts val="0"/>
              </a:spcBef>
              <a:spcAft>
                <a:spcPts val="0"/>
              </a:spcAft>
              <a:buClr>
                <a:schemeClr val="dk1"/>
              </a:buClr>
              <a:buSzPts val="2700"/>
              <a:buFont typeface="Verdana"/>
              <a:buChar char="●"/>
            </a:pPr>
            <a:r>
              <a:rPr lang="en" sz="2700">
                <a:solidFill>
                  <a:schemeClr val="dk1"/>
                </a:solidFill>
                <a:latin typeface="Verdana"/>
                <a:ea typeface="Verdana"/>
                <a:cs typeface="Verdana"/>
                <a:sym typeface="Verdana"/>
              </a:rPr>
              <a:t>Spark SQL</a:t>
            </a:r>
            <a:endParaRPr sz="2700">
              <a:solidFill>
                <a:schemeClr val="dk1"/>
              </a:solidFill>
              <a:latin typeface="Verdana"/>
              <a:ea typeface="Verdana"/>
              <a:cs typeface="Verdana"/>
              <a:sym typeface="Verdana"/>
            </a:endParaRPr>
          </a:p>
          <a:p>
            <a:pPr indent="-495936" lvl="1" marL="889000" marR="0" rtl="0" algn="l">
              <a:lnSpc>
                <a:spcPct val="100000"/>
              </a:lnSpc>
              <a:spcBef>
                <a:spcPts val="0"/>
              </a:spcBef>
              <a:spcAft>
                <a:spcPts val="0"/>
              </a:spcAft>
              <a:buClr>
                <a:schemeClr val="dk1"/>
              </a:buClr>
              <a:buSzPts val="2700"/>
              <a:buFont typeface="Verdana"/>
              <a:buChar char="○"/>
            </a:pPr>
            <a:r>
              <a:rPr lang="en" sz="2700">
                <a:solidFill>
                  <a:schemeClr val="dk1"/>
                </a:solidFill>
                <a:latin typeface="Verdana"/>
                <a:ea typeface="Verdana"/>
                <a:cs typeface="Verdana"/>
                <a:sym typeface="Verdana"/>
              </a:rPr>
              <a:t>registering temporary views</a:t>
            </a:r>
            <a:endParaRPr sz="2700">
              <a:solidFill>
                <a:schemeClr val="dk1"/>
              </a:solidFill>
              <a:latin typeface="Verdana"/>
              <a:ea typeface="Verdana"/>
              <a:cs typeface="Verdana"/>
              <a:sym typeface="Verdana"/>
            </a:endParaRPr>
          </a:p>
          <a:p>
            <a:pPr indent="-495936" lvl="1" marL="889000" marR="0" rtl="0" algn="l">
              <a:lnSpc>
                <a:spcPct val="100000"/>
              </a:lnSpc>
              <a:spcBef>
                <a:spcPts val="0"/>
              </a:spcBef>
              <a:spcAft>
                <a:spcPts val="0"/>
              </a:spcAft>
              <a:buClr>
                <a:schemeClr val="dk1"/>
              </a:buClr>
              <a:buSzPts val="2700"/>
              <a:buFont typeface="Verdana"/>
              <a:buChar char="○"/>
            </a:pPr>
            <a:r>
              <a:rPr lang="en" sz="2700">
                <a:solidFill>
                  <a:schemeClr val="dk1"/>
                </a:solidFill>
                <a:latin typeface="Verdana"/>
                <a:ea typeface="Verdana"/>
                <a:cs typeface="Verdana"/>
                <a:sym typeface="Verdana"/>
              </a:rPr>
              <a:t>SQL review</a:t>
            </a:r>
            <a:endParaRPr sz="2700">
              <a:solidFill>
                <a:schemeClr val="dk1"/>
              </a:solidFill>
              <a:latin typeface="Verdana"/>
              <a:ea typeface="Verdana"/>
              <a:cs typeface="Verdana"/>
              <a:sym typeface="Verdana"/>
            </a:endParaRPr>
          </a:p>
          <a:p>
            <a:pPr indent="0" lvl="0" marL="889000" marR="0" rtl="0" algn="l">
              <a:lnSpc>
                <a:spcPct val="100000"/>
              </a:lnSpc>
              <a:spcBef>
                <a:spcPts val="0"/>
              </a:spcBef>
              <a:spcAft>
                <a:spcPts val="0"/>
              </a:spcAft>
              <a:buNone/>
            </a:pPr>
            <a:r>
              <a:t/>
            </a:r>
            <a:endParaRPr sz="2700">
              <a:solidFill>
                <a:schemeClr val="dk1"/>
              </a:solidFill>
              <a:latin typeface="Verdana"/>
              <a:ea typeface="Verdana"/>
              <a:cs typeface="Verdana"/>
              <a:sym typeface="Verdana"/>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2" name="Shape 602"/>
        <p:cNvGrpSpPr/>
        <p:nvPr/>
      </p:nvGrpSpPr>
      <p:grpSpPr>
        <a:xfrm>
          <a:off x="0" y="0"/>
          <a:ext cx="0" cy="0"/>
          <a:chOff x="0" y="0"/>
          <a:chExt cx="0" cy="0"/>
        </a:xfrm>
      </p:grpSpPr>
      <p:sp>
        <p:nvSpPr>
          <p:cNvPr id="603" name="Google Shape;603;p101"/>
          <p:cNvSpPr txBox="1"/>
          <p:nvPr>
            <p:ph type="title"/>
          </p:nvPr>
        </p:nvSpPr>
        <p:spPr>
          <a:xfrm>
            <a:off x="285750" y="353169"/>
            <a:ext cx="8572500" cy="381600"/>
          </a:xfrm>
          <a:prstGeom prst="rect">
            <a:avLst/>
          </a:prstGeom>
          <a:noFill/>
          <a:ln>
            <a:noFill/>
          </a:ln>
        </p:spPr>
        <p:txBody>
          <a:bodyPr anchorCtr="0" anchor="t" bIns="32750" lIns="32750" spcFirstLastPara="1" rIns="32750" wrap="square" tIns="32750">
            <a:normAutofit fontScale="90000"/>
          </a:bodyPr>
          <a:lstStyle/>
          <a:p>
            <a:pPr indent="0" lvl="0" marL="0" marR="0" rtl="0" algn="l">
              <a:lnSpc>
                <a:spcPct val="80000"/>
              </a:lnSpc>
              <a:spcBef>
                <a:spcPts val="0"/>
              </a:spcBef>
              <a:spcAft>
                <a:spcPts val="0"/>
              </a:spcAft>
              <a:buClr>
                <a:schemeClr val="accent1"/>
              </a:buClr>
              <a:buSzPct val="93939"/>
              <a:buFont typeface="Arial"/>
              <a:buNone/>
            </a:pPr>
            <a:r>
              <a:rPr lang="en" sz="3300">
                <a:latin typeface="Verdana"/>
                <a:ea typeface="Verdana"/>
                <a:cs typeface="Verdana"/>
                <a:sym typeface="Verdana"/>
              </a:rPr>
              <a:t>Spark Dataframes</a:t>
            </a:r>
            <a:endParaRPr sz="3300">
              <a:latin typeface="Verdana"/>
              <a:ea typeface="Verdana"/>
              <a:cs typeface="Verdana"/>
              <a:sym typeface="Verdana"/>
            </a:endParaRPr>
          </a:p>
        </p:txBody>
      </p:sp>
      <p:sp>
        <p:nvSpPr>
          <p:cNvPr id="604" name="Google Shape;604;p101"/>
          <p:cNvSpPr txBox="1"/>
          <p:nvPr>
            <p:ph idx="1" type="body"/>
          </p:nvPr>
        </p:nvSpPr>
        <p:spPr>
          <a:xfrm>
            <a:off x="285750" y="989409"/>
            <a:ext cx="8572500" cy="3221400"/>
          </a:xfrm>
          <a:prstGeom prst="rect">
            <a:avLst/>
          </a:prstGeom>
          <a:noFill/>
          <a:ln>
            <a:noFill/>
          </a:ln>
        </p:spPr>
        <p:txBody>
          <a:bodyPr anchorCtr="0" anchor="t" bIns="32750" lIns="32750" spcFirstLastPara="1" rIns="32750" wrap="square" tIns="32750">
            <a:normAutofit/>
          </a:bodyPr>
          <a:lstStyle/>
          <a:p>
            <a:pPr indent="-311150" lvl="0" marL="292100" rtl="0" algn="l">
              <a:lnSpc>
                <a:spcPct val="100000"/>
              </a:lnSpc>
              <a:spcBef>
                <a:spcPts val="0"/>
              </a:spcBef>
              <a:spcAft>
                <a:spcPts val="0"/>
              </a:spcAft>
              <a:buClr>
                <a:schemeClr val="dk1"/>
              </a:buClr>
              <a:buSzPts val="2700"/>
              <a:buFont typeface="Verdana"/>
              <a:buChar char="●"/>
            </a:pPr>
            <a:r>
              <a:rPr lang="en" sz="2700">
                <a:solidFill>
                  <a:schemeClr val="dk1"/>
                </a:solidFill>
                <a:latin typeface="Verdana"/>
                <a:ea typeface="Verdana"/>
                <a:cs typeface="Verdana"/>
                <a:sym typeface="Verdana"/>
              </a:rPr>
              <a:t>O</a:t>
            </a:r>
            <a:r>
              <a:rPr i="0" lang="en" sz="2700" u="none" cap="none" strike="noStrike">
                <a:solidFill>
                  <a:schemeClr val="dk1"/>
                </a:solidFill>
                <a:latin typeface="Verdana"/>
                <a:ea typeface="Verdana"/>
                <a:cs typeface="Verdana"/>
                <a:sym typeface="Verdana"/>
              </a:rPr>
              <a:t>ur main focus will be on Spark DataFrames</a:t>
            </a:r>
            <a:endParaRPr sz="2700">
              <a:solidFill>
                <a:schemeClr val="dk1"/>
              </a:solidFill>
              <a:latin typeface="Verdana"/>
              <a:ea typeface="Verdana"/>
              <a:cs typeface="Verdana"/>
              <a:sym typeface="Verdana"/>
            </a:endParaRPr>
          </a:p>
          <a:p>
            <a:pPr indent="-311150" lvl="0" marL="292100" rtl="0" algn="l">
              <a:lnSpc>
                <a:spcPct val="100000"/>
              </a:lnSpc>
              <a:spcBef>
                <a:spcPts val="0"/>
              </a:spcBef>
              <a:spcAft>
                <a:spcPts val="0"/>
              </a:spcAft>
              <a:buClr>
                <a:schemeClr val="dk1"/>
              </a:buClr>
              <a:buSzPts val="2700"/>
              <a:buFont typeface="Verdana"/>
              <a:buChar char="●"/>
            </a:pPr>
            <a:r>
              <a:rPr i="0" lang="en" sz="2700" u="none" cap="none" strike="noStrike">
                <a:solidFill>
                  <a:schemeClr val="dk1"/>
                </a:solidFill>
                <a:latin typeface="Verdana"/>
                <a:ea typeface="Verdana"/>
                <a:cs typeface="Verdana"/>
                <a:sym typeface="Verdana"/>
              </a:rPr>
              <a:t>DataFrames are Spark Datasets organized into named columns (sound familiar?)</a:t>
            </a:r>
            <a:endParaRPr sz="2700">
              <a:solidFill>
                <a:schemeClr val="dk1"/>
              </a:solidFill>
              <a:latin typeface="Verdana"/>
              <a:ea typeface="Verdana"/>
              <a:cs typeface="Verdana"/>
              <a:sym typeface="Verdana"/>
            </a:endParaRPr>
          </a:p>
          <a:p>
            <a:pPr indent="-311150" lvl="0" marL="292100" rtl="0" algn="l">
              <a:lnSpc>
                <a:spcPct val="100000"/>
              </a:lnSpc>
              <a:spcBef>
                <a:spcPts val="0"/>
              </a:spcBef>
              <a:spcAft>
                <a:spcPts val="0"/>
              </a:spcAft>
              <a:buClr>
                <a:schemeClr val="dk1"/>
              </a:buClr>
              <a:buSzPts val="2700"/>
              <a:buFont typeface="Verdana"/>
              <a:buChar char="●"/>
            </a:pPr>
            <a:r>
              <a:rPr lang="en" sz="2700">
                <a:solidFill>
                  <a:schemeClr val="dk1"/>
                </a:solidFill>
                <a:latin typeface="Verdana"/>
                <a:ea typeface="Verdana"/>
                <a:cs typeface="Verdana"/>
                <a:sym typeface="Verdana"/>
              </a:rPr>
              <a:t>T</a:t>
            </a:r>
            <a:r>
              <a:rPr i="0" lang="en" sz="2700" u="none" cap="none" strike="noStrike">
                <a:solidFill>
                  <a:schemeClr val="dk1"/>
                </a:solidFill>
                <a:latin typeface="Verdana"/>
                <a:ea typeface="Verdana"/>
                <a:cs typeface="Verdana"/>
                <a:sym typeface="Verdana"/>
              </a:rPr>
              <a:t>hey’re </a:t>
            </a:r>
            <a:r>
              <a:rPr i="1" lang="en" sz="2700">
                <a:solidFill>
                  <a:schemeClr val="dk1"/>
                </a:solidFill>
                <a:latin typeface="Verdana"/>
                <a:ea typeface="Verdana"/>
                <a:cs typeface="Verdana"/>
                <a:sym typeface="Verdana"/>
              </a:rPr>
              <a:t>tables</a:t>
            </a:r>
            <a:endParaRPr i="1" sz="2700">
              <a:solidFill>
                <a:schemeClr val="dk1"/>
              </a:solidFill>
              <a:latin typeface="Verdana"/>
              <a:ea typeface="Verdana"/>
              <a:cs typeface="Verdana"/>
              <a:sym typeface="Verdana"/>
            </a:endParaRPr>
          </a:p>
          <a:p>
            <a:pPr indent="-311150" lvl="0" marL="292100" rtl="0" algn="l">
              <a:lnSpc>
                <a:spcPct val="100000"/>
              </a:lnSpc>
              <a:spcBef>
                <a:spcPts val="0"/>
              </a:spcBef>
              <a:spcAft>
                <a:spcPts val="0"/>
              </a:spcAft>
              <a:buClr>
                <a:schemeClr val="dk1"/>
              </a:buClr>
              <a:buSzPts val="2700"/>
              <a:buFont typeface="Verdana"/>
              <a:buChar char="●"/>
            </a:pPr>
            <a:r>
              <a:rPr i="0" lang="en" sz="2700" u="none" cap="none" strike="noStrike">
                <a:solidFill>
                  <a:schemeClr val="dk1"/>
                </a:solidFill>
                <a:latin typeface="Verdana"/>
                <a:ea typeface="Verdana"/>
                <a:cs typeface="Verdana"/>
                <a:sym typeface="Verdana"/>
              </a:rPr>
              <a:t>conceptually very similar to </a:t>
            </a:r>
            <a:r>
              <a:rPr lang="en" sz="2700">
                <a:solidFill>
                  <a:schemeClr val="dk1"/>
                </a:solidFill>
                <a:latin typeface="Verdana"/>
                <a:ea typeface="Verdana"/>
                <a:cs typeface="Verdana"/>
                <a:sym typeface="Verdana"/>
              </a:rPr>
              <a:t>P</a:t>
            </a:r>
            <a:r>
              <a:rPr i="0" lang="en" sz="2700" u="none" cap="none" strike="noStrike">
                <a:solidFill>
                  <a:schemeClr val="dk1"/>
                </a:solidFill>
                <a:latin typeface="Verdana"/>
                <a:ea typeface="Verdana"/>
                <a:cs typeface="Verdana"/>
                <a:sym typeface="Verdana"/>
              </a:rPr>
              <a:t>andas and R DataFrames</a:t>
            </a:r>
            <a:endParaRPr sz="2700">
              <a:solidFill>
                <a:schemeClr val="dk1"/>
              </a:solidFill>
              <a:latin typeface="Verdana"/>
              <a:ea typeface="Verdana"/>
              <a:cs typeface="Verdana"/>
              <a:sym typeface="Verdana"/>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08" name="Shape 608"/>
        <p:cNvGrpSpPr/>
        <p:nvPr/>
      </p:nvGrpSpPr>
      <p:grpSpPr>
        <a:xfrm>
          <a:off x="0" y="0"/>
          <a:ext cx="0" cy="0"/>
          <a:chOff x="0" y="0"/>
          <a:chExt cx="0" cy="0"/>
        </a:xfrm>
      </p:grpSpPr>
      <p:sp>
        <p:nvSpPr>
          <p:cNvPr id="609" name="Google Shape;609;p102"/>
          <p:cNvSpPr txBox="1"/>
          <p:nvPr>
            <p:ph type="title"/>
          </p:nvPr>
        </p:nvSpPr>
        <p:spPr>
          <a:xfrm>
            <a:off x="285750" y="353169"/>
            <a:ext cx="8572500" cy="381600"/>
          </a:xfrm>
          <a:prstGeom prst="rect">
            <a:avLst/>
          </a:prstGeom>
          <a:noFill/>
          <a:ln>
            <a:noFill/>
          </a:ln>
        </p:spPr>
        <p:txBody>
          <a:bodyPr anchorCtr="0" anchor="t" bIns="32750" lIns="32750" spcFirstLastPara="1" rIns="32750" wrap="square" tIns="32750">
            <a:normAutofit fontScale="90000"/>
          </a:bodyPr>
          <a:lstStyle/>
          <a:p>
            <a:pPr indent="0" lvl="0" marL="0" marR="0" rtl="0" algn="l">
              <a:lnSpc>
                <a:spcPct val="80000"/>
              </a:lnSpc>
              <a:spcBef>
                <a:spcPts val="0"/>
              </a:spcBef>
              <a:spcAft>
                <a:spcPts val="0"/>
              </a:spcAft>
              <a:buClr>
                <a:schemeClr val="accent1"/>
              </a:buClr>
              <a:buSzPct val="93939"/>
              <a:buFont typeface="Arial"/>
              <a:buNone/>
            </a:pPr>
            <a:r>
              <a:rPr lang="en" sz="3300">
                <a:latin typeface="Verdana"/>
                <a:ea typeface="Verdana"/>
                <a:cs typeface="Verdana"/>
                <a:sym typeface="Verdana"/>
              </a:rPr>
              <a:t>Column Selection</a:t>
            </a:r>
            <a:endParaRPr sz="3300">
              <a:latin typeface="Verdana"/>
              <a:ea typeface="Verdana"/>
              <a:cs typeface="Verdana"/>
              <a:sym typeface="Verdana"/>
            </a:endParaRPr>
          </a:p>
        </p:txBody>
      </p:sp>
      <p:sp>
        <p:nvSpPr>
          <p:cNvPr id="610" name="Google Shape;610;p102"/>
          <p:cNvSpPr txBox="1"/>
          <p:nvPr/>
        </p:nvSpPr>
        <p:spPr>
          <a:xfrm>
            <a:off x="3058200" y="946425"/>
            <a:ext cx="3027600" cy="41148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408080"/>
              </a:buClr>
              <a:buSzPts val="900"/>
              <a:buFont typeface="Courier"/>
              <a:buNone/>
            </a:pPr>
            <a:r>
              <a:rPr b="0" i="1" lang="en" sz="900" u="none" cap="none" strike="noStrike">
                <a:solidFill>
                  <a:srgbClr val="408080"/>
                </a:solidFill>
                <a:latin typeface="Courier"/>
                <a:ea typeface="Courier"/>
                <a:cs typeface="Courier"/>
                <a:sym typeface="Courier"/>
              </a:rPr>
              <a:t># Select only the "name" column</a:t>
            </a:r>
            <a:endParaRPr b="0" i="0" sz="1300" u="none" cap="none" strike="noStrike">
              <a:solidFill>
                <a:srgbClr val="333333"/>
              </a:solidFill>
              <a:latin typeface="Avenir"/>
              <a:ea typeface="Avenir"/>
              <a:cs typeface="Avenir"/>
              <a:sym typeface="Avenir"/>
            </a:endParaRPr>
          </a:p>
          <a:p>
            <a:pPr indent="0" lvl="0" marL="0" marR="0" rtl="0" algn="l">
              <a:lnSpc>
                <a:spcPct val="100000"/>
              </a:lnSpc>
              <a:spcBef>
                <a:spcPts val="0"/>
              </a:spcBef>
              <a:spcAft>
                <a:spcPts val="0"/>
              </a:spcAft>
              <a:buClr>
                <a:srgbClr val="333333"/>
              </a:buClr>
              <a:buSzPts val="1400"/>
              <a:buFont typeface="Courier"/>
              <a:buNone/>
            </a:pPr>
            <a:r>
              <a:rPr b="0" i="0" lang="en" sz="1400" u="none" cap="none" strike="noStrike">
                <a:solidFill>
                  <a:srgbClr val="333333"/>
                </a:solidFill>
                <a:latin typeface="Courier"/>
                <a:ea typeface="Courier"/>
                <a:cs typeface="Courier"/>
                <a:sym typeface="Courier"/>
              </a:rPr>
              <a:t>df</a:t>
            </a:r>
            <a:r>
              <a:rPr b="0" i="0" lang="en" sz="1400" u="none" cap="none" strike="noStrike">
                <a:solidFill>
                  <a:srgbClr val="666666"/>
                </a:solidFill>
                <a:latin typeface="Courier"/>
                <a:ea typeface="Courier"/>
                <a:cs typeface="Courier"/>
                <a:sym typeface="Courier"/>
              </a:rPr>
              <a:t>.</a:t>
            </a:r>
            <a:r>
              <a:rPr b="0" i="0" lang="en" sz="1400" u="none" cap="none" strike="noStrike">
                <a:solidFill>
                  <a:srgbClr val="333333"/>
                </a:solidFill>
                <a:latin typeface="Courier"/>
                <a:ea typeface="Courier"/>
                <a:cs typeface="Courier"/>
                <a:sym typeface="Courier"/>
              </a:rPr>
              <a:t>select(</a:t>
            </a:r>
            <a:r>
              <a:rPr b="0" i="0" lang="en" sz="1400" u="none" cap="none" strike="noStrike">
                <a:solidFill>
                  <a:srgbClr val="BA2121"/>
                </a:solidFill>
                <a:latin typeface="Courier"/>
                <a:ea typeface="Courier"/>
                <a:cs typeface="Courier"/>
                <a:sym typeface="Courier"/>
              </a:rPr>
              <a:t>"name"</a:t>
            </a:r>
            <a:r>
              <a:rPr b="0" i="0" lang="en" sz="1400" u="none" cap="none" strike="noStrike">
                <a:solidFill>
                  <a:srgbClr val="333333"/>
                </a:solidFill>
                <a:latin typeface="Courier"/>
                <a:ea typeface="Courier"/>
                <a:cs typeface="Courier"/>
                <a:sym typeface="Courier"/>
              </a:rPr>
              <a:t>)</a:t>
            </a:r>
            <a:r>
              <a:rPr b="0" i="0" lang="en" sz="1400" u="none" cap="none" strike="noStrike">
                <a:solidFill>
                  <a:srgbClr val="666666"/>
                </a:solidFill>
                <a:latin typeface="Courier"/>
                <a:ea typeface="Courier"/>
                <a:cs typeface="Courier"/>
                <a:sym typeface="Courier"/>
              </a:rPr>
              <a:t>.</a:t>
            </a:r>
            <a:r>
              <a:rPr b="0" i="0" lang="en" sz="1400" u="none" cap="none" strike="noStrike">
                <a:solidFill>
                  <a:srgbClr val="333333"/>
                </a:solidFill>
                <a:latin typeface="Courier"/>
                <a:ea typeface="Courier"/>
                <a:cs typeface="Courier"/>
                <a:sym typeface="Courier"/>
              </a:rPr>
              <a:t>show()</a:t>
            </a:r>
            <a:endParaRPr sz="900"/>
          </a:p>
          <a:p>
            <a:pPr indent="0" lvl="0" marL="0" marR="0" rtl="0" algn="r">
              <a:lnSpc>
                <a:spcPct val="100000"/>
              </a:lnSpc>
              <a:spcBef>
                <a:spcPts val="0"/>
              </a:spcBef>
              <a:spcAft>
                <a:spcPts val="0"/>
              </a:spcAft>
              <a:buClr>
                <a:srgbClr val="000000"/>
              </a:buClr>
              <a:buSzPts val="1400"/>
              <a:buFont typeface="Courier"/>
              <a:buNone/>
            </a:pPr>
            <a:r>
              <a:t/>
            </a:r>
            <a:endParaRPr b="0" i="0" sz="1400" u="none" cap="none" strike="noStrike">
              <a:solidFill>
                <a:srgbClr val="333333"/>
              </a:solidFill>
              <a:latin typeface="Courier"/>
              <a:ea typeface="Courier"/>
              <a:cs typeface="Courier"/>
              <a:sym typeface="Courier"/>
            </a:endParaRPr>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name|</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Dental by Design|</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Stephen Szabo Salon|</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|Western Motor Veh...|</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Sports Authority|</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|Brick House Taver...|</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Messina|</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BDJ Realty|</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Soccer Zone|</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Any Given Sundae|</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|Detailing Gone Mo...|</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East Coast Coffee|</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|CubeSmart Self St...|</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|T &amp; T Bakery and ...|</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|Complete Dental Care|</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|Showmars Governme...|</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Alize Catering|</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T &amp; Y Nail Spa|</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|Meineke Car Care ...|</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|Senior's Barber Shop|</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|Maxim Bakery &amp; Re...|</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only showing top 20 rows</a:t>
            </a:r>
            <a:endParaRPr sz="9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14" name="Shape 614"/>
        <p:cNvGrpSpPr/>
        <p:nvPr/>
      </p:nvGrpSpPr>
      <p:grpSpPr>
        <a:xfrm>
          <a:off x="0" y="0"/>
          <a:ext cx="0" cy="0"/>
          <a:chOff x="0" y="0"/>
          <a:chExt cx="0" cy="0"/>
        </a:xfrm>
      </p:grpSpPr>
      <p:sp>
        <p:nvSpPr>
          <p:cNvPr id="615" name="Google Shape;615;p103"/>
          <p:cNvSpPr txBox="1"/>
          <p:nvPr>
            <p:ph type="title"/>
          </p:nvPr>
        </p:nvSpPr>
        <p:spPr>
          <a:xfrm>
            <a:off x="285675" y="348319"/>
            <a:ext cx="8572500" cy="381600"/>
          </a:xfrm>
          <a:prstGeom prst="rect">
            <a:avLst/>
          </a:prstGeom>
          <a:noFill/>
          <a:ln>
            <a:noFill/>
          </a:ln>
        </p:spPr>
        <p:txBody>
          <a:bodyPr anchorCtr="0" anchor="t" bIns="32750" lIns="32750" spcFirstLastPara="1" rIns="32750" wrap="square" tIns="32750">
            <a:normAutofit fontScale="90000"/>
          </a:bodyPr>
          <a:lstStyle/>
          <a:p>
            <a:pPr indent="0" lvl="0" marL="0" marR="0" rtl="0" algn="l">
              <a:lnSpc>
                <a:spcPct val="80000"/>
              </a:lnSpc>
              <a:spcBef>
                <a:spcPts val="0"/>
              </a:spcBef>
              <a:spcAft>
                <a:spcPts val="0"/>
              </a:spcAft>
              <a:buClr>
                <a:schemeClr val="accent1"/>
              </a:buClr>
              <a:buSzPct val="93939"/>
              <a:buFont typeface="Arial"/>
              <a:buNone/>
            </a:pPr>
            <a:r>
              <a:rPr lang="en" sz="3300">
                <a:latin typeface="Verdana"/>
                <a:ea typeface="Verdana"/>
                <a:cs typeface="Verdana"/>
                <a:sym typeface="Verdana"/>
              </a:rPr>
              <a:t>Filtering</a:t>
            </a:r>
            <a:endParaRPr sz="3300">
              <a:latin typeface="Verdana"/>
              <a:ea typeface="Verdana"/>
              <a:cs typeface="Verdana"/>
              <a:sym typeface="Verdana"/>
            </a:endParaRPr>
          </a:p>
        </p:txBody>
      </p:sp>
      <p:sp>
        <p:nvSpPr>
          <p:cNvPr id="616" name="Google Shape;616;p103"/>
          <p:cNvSpPr txBox="1"/>
          <p:nvPr/>
        </p:nvSpPr>
        <p:spPr>
          <a:xfrm>
            <a:off x="1236300" y="1521774"/>
            <a:ext cx="6671400" cy="7584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408080"/>
              </a:buClr>
              <a:buSzPts val="1900"/>
              <a:buFont typeface="Courier"/>
              <a:buNone/>
            </a:pPr>
            <a:r>
              <a:rPr b="0" i="1" lang="en" sz="1900" u="none" cap="none" strike="noStrike">
                <a:solidFill>
                  <a:srgbClr val="408080"/>
                </a:solidFill>
                <a:latin typeface="Courier"/>
                <a:ea typeface="Courier"/>
                <a:cs typeface="Courier"/>
                <a:sym typeface="Courier"/>
              </a:rPr>
              <a:t># Select businesses with 4 or more stars</a:t>
            </a:r>
            <a:endParaRPr b="0" i="0" sz="1300" u="none" cap="none" strike="noStrike">
              <a:solidFill>
                <a:srgbClr val="333333"/>
              </a:solidFill>
              <a:latin typeface="Avenir"/>
              <a:ea typeface="Avenir"/>
              <a:cs typeface="Avenir"/>
              <a:sym typeface="Avenir"/>
            </a:endParaRPr>
          </a:p>
          <a:p>
            <a:pPr indent="0" lvl="0" marL="0" marR="0" rtl="0" algn="l">
              <a:lnSpc>
                <a:spcPct val="100000"/>
              </a:lnSpc>
              <a:spcBef>
                <a:spcPts val="0"/>
              </a:spcBef>
              <a:spcAft>
                <a:spcPts val="0"/>
              </a:spcAft>
              <a:buClr>
                <a:srgbClr val="333333"/>
              </a:buClr>
              <a:buSzPts val="1900"/>
              <a:buFont typeface="Courier"/>
              <a:buNone/>
            </a:pPr>
            <a:r>
              <a:rPr b="0" i="0" lang="en" sz="1900" u="none" cap="none" strike="noStrike">
                <a:solidFill>
                  <a:srgbClr val="333333"/>
                </a:solidFill>
                <a:latin typeface="Courier"/>
                <a:ea typeface="Courier"/>
                <a:cs typeface="Courier"/>
                <a:sym typeface="Courier"/>
              </a:rPr>
              <a:t>df</a:t>
            </a:r>
            <a:r>
              <a:rPr b="0" i="0" lang="en" sz="1900" u="none" cap="none" strike="noStrike">
                <a:solidFill>
                  <a:srgbClr val="666666"/>
                </a:solidFill>
                <a:latin typeface="Courier"/>
                <a:ea typeface="Courier"/>
                <a:cs typeface="Courier"/>
                <a:sym typeface="Courier"/>
              </a:rPr>
              <a:t>.</a:t>
            </a:r>
            <a:r>
              <a:rPr b="0" i="0" lang="en" sz="1900" u="none" cap="none" strike="noStrike">
                <a:solidFill>
                  <a:srgbClr val="333333"/>
                </a:solidFill>
                <a:latin typeface="Courier"/>
                <a:ea typeface="Courier"/>
                <a:cs typeface="Courier"/>
                <a:sym typeface="Courier"/>
              </a:rPr>
              <a:t>filter(df[</a:t>
            </a:r>
            <a:r>
              <a:rPr b="0" i="0" lang="en" sz="1900" u="none" cap="none" strike="noStrike">
                <a:solidFill>
                  <a:srgbClr val="BA2121"/>
                </a:solidFill>
                <a:latin typeface="Courier"/>
                <a:ea typeface="Courier"/>
                <a:cs typeface="Courier"/>
                <a:sym typeface="Courier"/>
              </a:rPr>
              <a:t>'stars'</a:t>
            </a:r>
            <a:r>
              <a:rPr b="0" i="0" lang="en" sz="1900" u="none" cap="none" strike="noStrike">
                <a:solidFill>
                  <a:srgbClr val="333333"/>
                </a:solidFill>
                <a:latin typeface="Courier"/>
                <a:ea typeface="Courier"/>
                <a:cs typeface="Courier"/>
                <a:sym typeface="Courier"/>
              </a:rPr>
              <a:t>] </a:t>
            </a:r>
            <a:r>
              <a:rPr b="0" i="0" lang="en" sz="1900" u="none" cap="none" strike="noStrike">
                <a:solidFill>
                  <a:srgbClr val="666666"/>
                </a:solidFill>
                <a:latin typeface="Courier"/>
                <a:ea typeface="Courier"/>
                <a:cs typeface="Courier"/>
                <a:sym typeface="Courier"/>
              </a:rPr>
              <a:t>&gt;=</a:t>
            </a:r>
            <a:r>
              <a:rPr b="0" i="0" lang="en" sz="1900" u="none" cap="none" strike="noStrike">
                <a:solidFill>
                  <a:srgbClr val="333333"/>
                </a:solidFill>
                <a:latin typeface="Courier"/>
                <a:ea typeface="Courier"/>
                <a:cs typeface="Courier"/>
                <a:sym typeface="Courier"/>
              </a:rPr>
              <a:t> </a:t>
            </a:r>
            <a:r>
              <a:rPr b="0" i="0" lang="en" sz="1900" u="none" cap="none" strike="noStrike">
                <a:solidFill>
                  <a:srgbClr val="666666"/>
                </a:solidFill>
                <a:latin typeface="Courier"/>
                <a:ea typeface="Courier"/>
                <a:cs typeface="Courier"/>
                <a:sym typeface="Courier"/>
              </a:rPr>
              <a:t>4</a:t>
            </a:r>
            <a:r>
              <a:rPr b="0" i="0" lang="en" sz="1900" u="none" cap="none" strike="noStrike">
                <a:solidFill>
                  <a:srgbClr val="333333"/>
                </a:solidFill>
                <a:latin typeface="Courier"/>
                <a:ea typeface="Courier"/>
                <a:cs typeface="Courier"/>
                <a:sym typeface="Courier"/>
              </a:rPr>
              <a:t>)</a:t>
            </a:r>
            <a:r>
              <a:rPr b="0" i="0" lang="en" sz="1900" u="none" cap="none" strike="noStrike">
                <a:solidFill>
                  <a:srgbClr val="666666"/>
                </a:solidFill>
                <a:latin typeface="Courier"/>
                <a:ea typeface="Courier"/>
                <a:cs typeface="Courier"/>
                <a:sym typeface="Courier"/>
              </a:rPr>
              <a:t>.</a:t>
            </a:r>
            <a:r>
              <a:rPr b="0" i="0" lang="en" sz="1900" u="none" cap="none" strike="noStrike">
                <a:solidFill>
                  <a:srgbClr val="333333"/>
                </a:solidFill>
                <a:latin typeface="Courier"/>
                <a:ea typeface="Courier"/>
                <a:cs typeface="Courier"/>
                <a:sym typeface="Courier"/>
              </a:rPr>
              <a:t>show()</a:t>
            </a:r>
            <a:endParaRPr sz="900"/>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0" name="Shape 620"/>
        <p:cNvGrpSpPr/>
        <p:nvPr/>
      </p:nvGrpSpPr>
      <p:grpSpPr>
        <a:xfrm>
          <a:off x="0" y="0"/>
          <a:ext cx="0" cy="0"/>
          <a:chOff x="0" y="0"/>
          <a:chExt cx="0" cy="0"/>
        </a:xfrm>
      </p:grpSpPr>
      <p:sp>
        <p:nvSpPr>
          <p:cNvPr id="621" name="Google Shape;621;p104"/>
          <p:cNvSpPr txBox="1"/>
          <p:nvPr>
            <p:ph type="title"/>
          </p:nvPr>
        </p:nvSpPr>
        <p:spPr>
          <a:xfrm>
            <a:off x="285750" y="276969"/>
            <a:ext cx="8572500" cy="381600"/>
          </a:xfrm>
          <a:prstGeom prst="rect">
            <a:avLst/>
          </a:prstGeom>
          <a:noFill/>
          <a:ln>
            <a:noFill/>
          </a:ln>
        </p:spPr>
        <p:txBody>
          <a:bodyPr anchorCtr="0" anchor="t" bIns="32750" lIns="32750" spcFirstLastPara="1" rIns="32750" wrap="square" tIns="32750">
            <a:normAutofit fontScale="90000"/>
          </a:bodyPr>
          <a:lstStyle/>
          <a:p>
            <a:pPr indent="0" lvl="0" marL="0" marR="0" rtl="0" algn="l">
              <a:lnSpc>
                <a:spcPct val="80000"/>
              </a:lnSpc>
              <a:spcBef>
                <a:spcPts val="0"/>
              </a:spcBef>
              <a:spcAft>
                <a:spcPts val="0"/>
              </a:spcAft>
              <a:buClr>
                <a:schemeClr val="accent1"/>
              </a:buClr>
              <a:buSzPct val="93939"/>
              <a:buFont typeface="Arial"/>
              <a:buNone/>
            </a:pPr>
            <a:r>
              <a:rPr lang="en" sz="3300">
                <a:latin typeface="Verdana"/>
                <a:ea typeface="Verdana"/>
                <a:cs typeface="Verdana"/>
                <a:sym typeface="Verdana"/>
              </a:rPr>
              <a:t>GroupBy and Sorting</a:t>
            </a:r>
            <a:endParaRPr sz="3300">
              <a:latin typeface="Verdana"/>
              <a:ea typeface="Verdana"/>
              <a:cs typeface="Verdana"/>
              <a:sym typeface="Verdana"/>
            </a:endParaRPr>
          </a:p>
        </p:txBody>
      </p:sp>
      <p:sp>
        <p:nvSpPr>
          <p:cNvPr id="622" name="Google Shape;622;p104"/>
          <p:cNvSpPr txBox="1"/>
          <p:nvPr/>
        </p:nvSpPr>
        <p:spPr>
          <a:xfrm>
            <a:off x="403050" y="1006175"/>
            <a:ext cx="4069200" cy="23580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408080"/>
              </a:buClr>
              <a:buSzPts val="900"/>
              <a:buFont typeface="Courier"/>
              <a:buNone/>
            </a:pPr>
            <a:r>
              <a:rPr b="0" i="1" lang="en" sz="900" u="none" cap="none" strike="noStrike">
                <a:solidFill>
                  <a:srgbClr val="408080"/>
                </a:solidFill>
                <a:latin typeface="Courier"/>
                <a:ea typeface="Courier"/>
                <a:cs typeface="Courier"/>
                <a:sym typeface="Courier"/>
              </a:rPr>
              <a:t># Count businesses by stars</a:t>
            </a:r>
            <a:endParaRPr b="0" i="0" sz="1300" u="none" cap="none" strike="noStrike">
              <a:solidFill>
                <a:srgbClr val="333333"/>
              </a:solidFill>
              <a:latin typeface="Avenir"/>
              <a:ea typeface="Avenir"/>
              <a:cs typeface="Avenir"/>
              <a:sym typeface="Avenir"/>
            </a:endParaRPr>
          </a:p>
          <a:p>
            <a:pPr indent="0" lvl="0" marL="0" marR="0" rtl="0" algn="l">
              <a:lnSpc>
                <a:spcPct val="100000"/>
              </a:lnSpc>
              <a:spcBef>
                <a:spcPts val="0"/>
              </a:spcBef>
              <a:spcAft>
                <a:spcPts val="0"/>
              </a:spcAft>
              <a:buClr>
                <a:srgbClr val="333333"/>
              </a:buClr>
              <a:buSzPts val="1500"/>
              <a:buFont typeface="Courier"/>
              <a:buNone/>
            </a:pPr>
            <a:r>
              <a:rPr b="0" i="0" lang="en" sz="1500" u="none" cap="none" strike="noStrike">
                <a:solidFill>
                  <a:srgbClr val="333333"/>
                </a:solidFill>
                <a:latin typeface="Courier"/>
                <a:ea typeface="Courier"/>
                <a:cs typeface="Courier"/>
                <a:sym typeface="Courier"/>
              </a:rPr>
              <a:t>df</a:t>
            </a:r>
            <a:r>
              <a:rPr b="0" i="0" lang="en" sz="1500" u="none" cap="none" strike="noStrike">
                <a:solidFill>
                  <a:srgbClr val="666666"/>
                </a:solidFill>
                <a:latin typeface="Courier"/>
                <a:ea typeface="Courier"/>
                <a:cs typeface="Courier"/>
                <a:sym typeface="Courier"/>
              </a:rPr>
              <a:t>.</a:t>
            </a:r>
            <a:r>
              <a:rPr b="0" i="0" lang="en" sz="1500" u="none" cap="none" strike="noStrike">
                <a:solidFill>
                  <a:srgbClr val="333333"/>
                </a:solidFill>
                <a:latin typeface="Courier"/>
                <a:ea typeface="Courier"/>
                <a:cs typeface="Courier"/>
                <a:sym typeface="Courier"/>
              </a:rPr>
              <a:t>groupBy(</a:t>
            </a:r>
            <a:r>
              <a:rPr b="0" i="0" lang="en" sz="1500" u="none" cap="none" strike="noStrike">
                <a:solidFill>
                  <a:srgbClr val="BA2121"/>
                </a:solidFill>
                <a:latin typeface="Courier"/>
                <a:ea typeface="Courier"/>
                <a:cs typeface="Courier"/>
                <a:sym typeface="Courier"/>
              </a:rPr>
              <a:t>"stars"</a:t>
            </a:r>
            <a:r>
              <a:rPr b="0" i="0" lang="en" sz="1500" u="none" cap="none" strike="noStrike">
                <a:solidFill>
                  <a:srgbClr val="333333"/>
                </a:solidFill>
                <a:latin typeface="Courier"/>
                <a:ea typeface="Courier"/>
                <a:cs typeface="Courier"/>
                <a:sym typeface="Courier"/>
              </a:rPr>
              <a:t>)</a:t>
            </a:r>
            <a:r>
              <a:rPr b="0" i="0" lang="en" sz="1500" u="none" cap="none" strike="noStrike">
                <a:solidFill>
                  <a:srgbClr val="666666"/>
                </a:solidFill>
                <a:latin typeface="Courier"/>
                <a:ea typeface="Courier"/>
                <a:cs typeface="Courier"/>
                <a:sym typeface="Courier"/>
              </a:rPr>
              <a:t>.</a:t>
            </a:r>
            <a:r>
              <a:rPr b="0" i="0" lang="en" sz="1500" u="none" cap="none" strike="noStrike">
                <a:solidFill>
                  <a:srgbClr val="333333"/>
                </a:solidFill>
                <a:latin typeface="Courier"/>
                <a:ea typeface="Courier"/>
                <a:cs typeface="Courier"/>
                <a:sym typeface="Courier"/>
              </a:rPr>
              <a:t>count()</a:t>
            </a:r>
            <a:r>
              <a:rPr b="0" i="0" lang="en" sz="1500" u="none" cap="none" strike="noStrike">
                <a:solidFill>
                  <a:srgbClr val="666666"/>
                </a:solidFill>
                <a:latin typeface="Courier"/>
                <a:ea typeface="Courier"/>
                <a:cs typeface="Courier"/>
                <a:sym typeface="Courier"/>
              </a:rPr>
              <a:t>.</a:t>
            </a:r>
            <a:r>
              <a:rPr b="0" i="0" lang="en" sz="1500" u="none" cap="none" strike="noStrike">
                <a:solidFill>
                  <a:srgbClr val="333333"/>
                </a:solidFill>
                <a:latin typeface="Courier"/>
                <a:ea typeface="Courier"/>
                <a:cs typeface="Courier"/>
                <a:sym typeface="Courier"/>
              </a:rPr>
              <a:t>show()</a:t>
            </a:r>
            <a:endParaRPr sz="900"/>
          </a:p>
          <a:p>
            <a:pPr indent="0" lvl="0" marL="0" marR="0" rtl="0" algn="r">
              <a:lnSpc>
                <a:spcPct val="100000"/>
              </a:lnSpc>
              <a:spcBef>
                <a:spcPts val="0"/>
              </a:spcBef>
              <a:spcAft>
                <a:spcPts val="0"/>
              </a:spcAft>
              <a:buClr>
                <a:srgbClr val="000000"/>
              </a:buClr>
              <a:buSzPts val="1500"/>
              <a:buFont typeface="Courier"/>
              <a:buNone/>
            </a:pPr>
            <a:r>
              <a:t/>
            </a:r>
            <a:endParaRPr b="0" i="0" sz="1500" u="none" cap="none" strike="noStrike">
              <a:solidFill>
                <a:srgbClr val="333333"/>
              </a:solidFill>
              <a:latin typeface="Courier"/>
              <a:ea typeface="Courier"/>
              <a:cs typeface="Courier"/>
              <a:sym typeface="Courier"/>
            </a:endParaRPr>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|stars|count|</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3.5|32038|</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4.5|24796|</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2.5|16148|</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1.0| 3788|</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4.0|33492|</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3.0|23142|</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2.0| 9320|</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1.5| 4303|</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5.0|27540|</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a:t>
            </a:r>
            <a:endParaRPr sz="900"/>
          </a:p>
        </p:txBody>
      </p:sp>
      <p:sp>
        <p:nvSpPr>
          <p:cNvPr id="623" name="Google Shape;623;p104"/>
          <p:cNvSpPr txBox="1"/>
          <p:nvPr/>
        </p:nvSpPr>
        <p:spPr>
          <a:xfrm>
            <a:off x="1753450" y="1733550"/>
            <a:ext cx="6975000" cy="2319900"/>
          </a:xfrm>
          <a:prstGeom prst="rect">
            <a:avLst/>
          </a:prstGeom>
          <a:noFill/>
          <a:ln>
            <a:noFill/>
          </a:ln>
        </p:spPr>
        <p:txBody>
          <a:bodyPr anchorCtr="0" anchor="ctr" bIns="32750" lIns="32750" spcFirstLastPara="1" rIns="32750" wrap="square" tIns="32750">
            <a:noAutofit/>
          </a:bodyPr>
          <a:lstStyle/>
          <a:p>
            <a:pPr indent="0" lvl="0" marL="0" marR="0" rtl="0" algn="l">
              <a:lnSpc>
                <a:spcPct val="100000"/>
              </a:lnSpc>
              <a:spcBef>
                <a:spcPts val="0"/>
              </a:spcBef>
              <a:spcAft>
                <a:spcPts val="0"/>
              </a:spcAft>
              <a:buClr>
                <a:srgbClr val="408080"/>
              </a:buClr>
              <a:buSzPts val="900"/>
              <a:buFont typeface="Courier"/>
              <a:buNone/>
            </a:pPr>
            <a:r>
              <a:rPr b="0" i="1" lang="en" sz="900" u="none" cap="none" strike="noStrike">
                <a:solidFill>
                  <a:srgbClr val="408080"/>
                </a:solidFill>
                <a:latin typeface="Courier"/>
                <a:ea typeface="Courier"/>
                <a:cs typeface="Courier"/>
                <a:sym typeface="Courier"/>
              </a:rPr>
              <a:t># Count businesses by stars and sort the output </a:t>
            </a:r>
            <a:endParaRPr b="0" i="0" sz="1300" u="none" cap="none" strike="noStrike">
              <a:solidFill>
                <a:srgbClr val="333333"/>
              </a:solidFill>
              <a:latin typeface="Avenir"/>
              <a:ea typeface="Avenir"/>
              <a:cs typeface="Avenir"/>
              <a:sym typeface="Avenir"/>
            </a:endParaRPr>
          </a:p>
          <a:p>
            <a:pPr indent="0" lvl="0" marL="0" marR="0" rtl="0" algn="l">
              <a:lnSpc>
                <a:spcPct val="100000"/>
              </a:lnSpc>
              <a:spcBef>
                <a:spcPts val="0"/>
              </a:spcBef>
              <a:spcAft>
                <a:spcPts val="0"/>
              </a:spcAft>
              <a:buClr>
                <a:srgbClr val="333333"/>
              </a:buClr>
              <a:buSzPts val="1400"/>
              <a:buFont typeface="Courier"/>
              <a:buNone/>
            </a:pPr>
            <a:r>
              <a:rPr b="0" i="0" lang="en" sz="1400" u="none" cap="none" strike="noStrike">
                <a:solidFill>
                  <a:srgbClr val="333333"/>
                </a:solidFill>
                <a:latin typeface="Courier"/>
                <a:ea typeface="Courier"/>
                <a:cs typeface="Courier"/>
                <a:sym typeface="Courier"/>
              </a:rPr>
              <a:t>df</a:t>
            </a:r>
            <a:r>
              <a:rPr b="0" i="0" lang="en" sz="1400" u="none" cap="none" strike="noStrike">
                <a:solidFill>
                  <a:srgbClr val="666666"/>
                </a:solidFill>
                <a:latin typeface="Courier"/>
                <a:ea typeface="Courier"/>
                <a:cs typeface="Courier"/>
                <a:sym typeface="Courier"/>
              </a:rPr>
              <a:t>.</a:t>
            </a:r>
            <a:r>
              <a:rPr b="0" i="0" lang="en" sz="1400" u="none" cap="none" strike="noStrike">
                <a:solidFill>
                  <a:srgbClr val="333333"/>
                </a:solidFill>
                <a:latin typeface="Courier"/>
                <a:ea typeface="Courier"/>
                <a:cs typeface="Courier"/>
                <a:sym typeface="Courier"/>
              </a:rPr>
              <a:t>groupBy(</a:t>
            </a:r>
            <a:r>
              <a:rPr b="0" i="0" lang="en" sz="1400" u="none" cap="none" strike="noStrike">
                <a:solidFill>
                  <a:srgbClr val="BA2121"/>
                </a:solidFill>
                <a:latin typeface="Courier"/>
                <a:ea typeface="Courier"/>
                <a:cs typeface="Courier"/>
                <a:sym typeface="Courier"/>
              </a:rPr>
              <a:t>"stars"</a:t>
            </a:r>
            <a:r>
              <a:rPr b="0" i="0" lang="en" sz="1400" u="none" cap="none" strike="noStrike">
                <a:solidFill>
                  <a:srgbClr val="333333"/>
                </a:solidFill>
                <a:latin typeface="Courier"/>
                <a:ea typeface="Courier"/>
                <a:cs typeface="Courier"/>
                <a:sym typeface="Courier"/>
              </a:rPr>
              <a:t>)</a:t>
            </a:r>
            <a:r>
              <a:rPr b="0" i="0" lang="en" sz="1400" u="none" cap="none" strike="noStrike">
                <a:solidFill>
                  <a:srgbClr val="666666"/>
                </a:solidFill>
                <a:latin typeface="Courier"/>
                <a:ea typeface="Courier"/>
                <a:cs typeface="Courier"/>
                <a:sym typeface="Courier"/>
              </a:rPr>
              <a:t>.</a:t>
            </a:r>
            <a:r>
              <a:rPr b="0" i="0" lang="en" sz="1400" u="none" cap="none" strike="noStrike">
                <a:solidFill>
                  <a:srgbClr val="333333"/>
                </a:solidFill>
                <a:latin typeface="Courier"/>
                <a:ea typeface="Courier"/>
                <a:cs typeface="Courier"/>
                <a:sym typeface="Courier"/>
              </a:rPr>
              <a:t>count()</a:t>
            </a:r>
            <a:r>
              <a:rPr b="0" i="0" lang="en" sz="1400" u="none" cap="none" strike="noStrike">
                <a:solidFill>
                  <a:srgbClr val="666666"/>
                </a:solidFill>
                <a:latin typeface="Courier"/>
                <a:ea typeface="Courier"/>
                <a:cs typeface="Courier"/>
                <a:sym typeface="Courier"/>
              </a:rPr>
              <a:t>.</a:t>
            </a:r>
            <a:r>
              <a:rPr b="0" i="0" lang="en" sz="1400" u="none" cap="none" strike="noStrike">
                <a:solidFill>
                  <a:srgbClr val="333333"/>
                </a:solidFill>
                <a:latin typeface="Courier"/>
                <a:ea typeface="Courier"/>
                <a:cs typeface="Courier"/>
                <a:sym typeface="Courier"/>
              </a:rPr>
              <a:t>sort(</a:t>
            </a:r>
            <a:r>
              <a:rPr b="0" i="0" lang="en" sz="1400" u="none" cap="none" strike="noStrike">
                <a:solidFill>
                  <a:srgbClr val="BA2121"/>
                </a:solidFill>
                <a:latin typeface="Courier"/>
                <a:ea typeface="Courier"/>
                <a:cs typeface="Courier"/>
                <a:sym typeface="Courier"/>
              </a:rPr>
              <a:t>"stars"</a:t>
            </a:r>
            <a:r>
              <a:rPr b="0" i="0" lang="en" sz="1400" u="none" cap="none" strike="noStrike">
                <a:solidFill>
                  <a:srgbClr val="333333"/>
                </a:solidFill>
                <a:latin typeface="Courier"/>
                <a:ea typeface="Courier"/>
                <a:cs typeface="Courier"/>
                <a:sym typeface="Courier"/>
              </a:rPr>
              <a:t>,ascending</a:t>
            </a:r>
            <a:r>
              <a:rPr b="0" i="0" lang="en" sz="1400" u="none" cap="none" strike="noStrike">
                <a:solidFill>
                  <a:srgbClr val="666666"/>
                </a:solidFill>
                <a:latin typeface="Courier"/>
                <a:ea typeface="Courier"/>
                <a:cs typeface="Courier"/>
                <a:sym typeface="Courier"/>
              </a:rPr>
              <a:t>=</a:t>
            </a:r>
            <a:r>
              <a:rPr b="1" i="0" lang="en" sz="1400" u="none" cap="none" strike="noStrike">
                <a:solidFill>
                  <a:srgbClr val="008000"/>
                </a:solidFill>
                <a:latin typeface="Courier"/>
                <a:ea typeface="Courier"/>
                <a:cs typeface="Courier"/>
                <a:sym typeface="Courier"/>
              </a:rPr>
              <a:t>False</a:t>
            </a:r>
            <a:r>
              <a:rPr b="0" i="0" lang="en" sz="1400" u="none" cap="none" strike="noStrike">
                <a:solidFill>
                  <a:srgbClr val="333333"/>
                </a:solidFill>
                <a:latin typeface="Courier"/>
                <a:ea typeface="Courier"/>
                <a:cs typeface="Courier"/>
                <a:sym typeface="Courier"/>
              </a:rPr>
              <a:t>)</a:t>
            </a:r>
            <a:r>
              <a:rPr b="0" i="0" lang="en" sz="1400" u="none" cap="none" strike="noStrike">
                <a:solidFill>
                  <a:srgbClr val="666666"/>
                </a:solidFill>
                <a:latin typeface="Courier"/>
                <a:ea typeface="Courier"/>
                <a:cs typeface="Courier"/>
                <a:sym typeface="Courier"/>
              </a:rPr>
              <a:t>.</a:t>
            </a:r>
            <a:r>
              <a:rPr b="0" i="0" lang="en" sz="1400" u="none" cap="none" strike="noStrike">
                <a:solidFill>
                  <a:srgbClr val="333333"/>
                </a:solidFill>
                <a:latin typeface="Courier"/>
                <a:ea typeface="Courier"/>
                <a:cs typeface="Courier"/>
                <a:sym typeface="Courier"/>
              </a:rPr>
              <a:t>show()</a:t>
            </a:r>
            <a:endParaRPr sz="900"/>
          </a:p>
          <a:p>
            <a:pPr indent="0" lvl="0" marL="0" marR="0" rtl="0" algn="r">
              <a:lnSpc>
                <a:spcPct val="100000"/>
              </a:lnSpc>
              <a:spcBef>
                <a:spcPts val="0"/>
              </a:spcBef>
              <a:spcAft>
                <a:spcPts val="0"/>
              </a:spcAft>
              <a:buClr>
                <a:srgbClr val="000000"/>
              </a:buClr>
              <a:buSzPts val="1400"/>
              <a:buFont typeface="Courier"/>
              <a:buNone/>
            </a:pPr>
            <a:r>
              <a:t/>
            </a:r>
            <a:endParaRPr b="0" i="0" sz="1400" u="none" cap="none" strike="noStrike">
              <a:solidFill>
                <a:srgbClr val="333333"/>
              </a:solidFill>
              <a:latin typeface="Courier"/>
              <a:ea typeface="Courier"/>
              <a:cs typeface="Courier"/>
              <a:sym typeface="Courier"/>
            </a:endParaRPr>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|stars|count|</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5.0|27540|</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4.5|24796|</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4.0|33492|</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3.5|32038|</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3.0|23142|</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2.5|16148|</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2.0| 9320|</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1.5| 4303|</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1.0| 3788|</a:t>
            </a:r>
            <a:endParaRPr sz="900"/>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a:t>
            </a:r>
            <a:endParaRPr sz="9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Spark components and architecture</a:t>
            </a:r>
            <a:endParaRPr/>
          </a:p>
        </p:txBody>
      </p:sp>
      <p:sp>
        <p:nvSpPr>
          <p:cNvPr id="115" name="Google Shape;115;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descr="Apache Spark components and architecture" id="116" name="Google Shape;116;p24"/>
          <p:cNvPicPr preferRelativeResize="0"/>
          <p:nvPr/>
        </p:nvPicPr>
        <p:blipFill>
          <a:blip r:embed="rId3">
            <a:alphaModFix/>
          </a:blip>
          <a:stretch>
            <a:fillRect/>
          </a:stretch>
        </p:blipFill>
        <p:spPr>
          <a:xfrm>
            <a:off x="1057838" y="1152475"/>
            <a:ext cx="7028326" cy="39241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27" name="Shape 627"/>
        <p:cNvGrpSpPr/>
        <p:nvPr/>
      </p:nvGrpSpPr>
      <p:grpSpPr>
        <a:xfrm>
          <a:off x="0" y="0"/>
          <a:ext cx="0" cy="0"/>
          <a:chOff x="0" y="0"/>
          <a:chExt cx="0" cy="0"/>
        </a:xfrm>
      </p:grpSpPr>
      <p:sp>
        <p:nvSpPr>
          <p:cNvPr id="628" name="Google Shape;628;p105"/>
          <p:cNvSpPr txBox="1"/>
          <p:nvPr>
            <p:ph type="title"/>
          </p:nvPr>
        </p:nvSpPr>
        <p:spPr>
          <a:xfrm>
            <a:off x="285750" y="429369"/>
            <a:ext cx="8572500" cy="381600"/>
          </a:xfrm>
          <a:prstGeom prst="rect">
            <a:avLst/>
          </a:prstGeom>
          <a:noFill/>
          <a:ln>
            <a:noFill/>
          </a:ln>
        </p:spPr>
        <p:txBody>
          <a:bodyPr anchorCtr="0" anchor="t" bIns="32750" lIns="32750" spcFirstLastPara="1" rIns="32750" wrap="square" tIns="32750">
            <a:normAutofit fontScale="90000"/>
          </a:bodyPr>
          <a:lstStyle/>
          <a:p>
            <a:pPr indent="0" lvl="0" marL="0" marR="0" rtl="0" algn="l">
              <a:lnSpc>
                <a:spcPct val="80000"/>
              </a:lnSpc>
              <a:spcBef>
                <a:spcPts val="0"/>
              </a:spcBef>
              <a:spcAft>
                <a:spcPts val="0"/>
              </a:spcAft>
              <a:buClr>
                <a:schemeClr val="accent1"/>
              </a:buClr>
              <a:buSzPct val="93939"/>
              <a:buFont typeface="Arial"/>
              <a:buNone/>
            </a:pPr>
            <a:r>
              <a:rPr lang="en" sz="3300">
                <a:latin typeface="Verdana"/>
                <a:ea typeface="Verdana"/>
                <a:cs typeface="Verdana"/>
                <a:sym typeface="Verdana"/>
              </a:rPr>
              <a:t>User-defined functions (UDFs)</a:t>
            </a:r>
            <a:endParaRPr sz="3300">
              <a:latin typeface="Verdana"/>
              <a:ea typeface="Verdana"/>
              <a:cs typeface="Verdana"/>
              <a:sym typeface="Verdana"/>
            </a:endParaRPr>
          </a:p>
        </p:txBody>
      </p:sp>
      <p:sp>
        <p:nvSpPr>
          <p:cNvPr id="629" name="Google Shape;629;p105"/>
          <p:cNvSpPr txBox="1"/>
          <p:nvPr>
            <p:ph idx="1" type="body"/>
          </p:nvPr>
        </p:nvSpPr>
        <p:spPr>
          <a:xfrm>
            <a:off x="311700" y="856625"/>
            <a:ext cx="8520600" cy="3416400"/>
          </a:xfrm>
          <a:prstGeom prst="rect">
            <a:avLst/>
          </a:prstGeom>
        </p:spPr>
        <p:txBody>
          <a:bodyPr anchorCtr="0" anchor="t" bIns="32750" lIns="32750" spcFirstLastPara="1" rIns="32750" wrap="square" tIns="32750">
            <a:normAutofit/>
          </a:bodyPr>
          <a:lstStyle/>
          <a:p>
            <a:pPr indent="0" lvl="0" marL="444500" marR="0" rtl="0" algn="l">
              <a:lnSpc>
                <a:spcPct val="100000"/>
              </a:lnSpc>
              <a:spcBef>
                <a:spcPts val="0"/>
              </a:spcBef>
              <a:spcAft>
                <a:spcPts val="0"/>
              </a:spcAft>
              <a:buNone/>
            </a:pPr>
            <a:r>
              <a:t/>
            </a:r>
            <a:endParaRPr sz="2700">
              <a:solidFill>
                <a:schemeClr val="dk1"/>
              </a:solidFill>
              <a:latin typeface="Verdana"/>
              <a:ea typeface="Verdana"/>
              <a:cs typeface="Verdana"/>
              <a:sym typeface="Verdana"/>
            </a:endParaRPr>
          </a:p>
          <a:p>
            <a:pPr indent="-267284" lvl="0" marL="195578" marR="0" rtl="0" algn="l">
              <a:lnSpc>
                <a:spcPct val="100000"/>
              </a:lnSpc>
              <a:spcBef>
                <a:spcPts val="0"/>
              </a:spcBef>
              <a:spcAft>
                <a:spcPts val="0"/>
              </a:spcAft>
              <a:buClr>
                <a:srgbClr val="000000"/>
              </a:buClr>
              <a:buSzPts val="2700"/>
              <a:buFont typeface="Verdana"/>
              <a:buChar char="●"/>
            </a:pPr>
            <a:r>
              <a:rPr lang="en" sz="2700">
                <a:solidFill>
                  <a:schemeClr val="dk1"/>
                </a:solidFill>
                <a:latin typeface="Verdana"/>
                <a:ea typeface="Verdana"/>
                <a:cs typeface="Verdana"/>
                <a:sym typeface="Verdana"/>
              </a:rPr>
              <a:t>similar to map and apply in pandas</a:t>
            </a:r>
            <a:endParaRPr sz="2700">
              <a:solidFill>
                <a:schemeClr val="dk1"/>
              </a:solidFill>
              <a:latin typeface="Verdana"/>
              <a:ea typeface="Verdana"/>
              <a:cs typeface="Verdana"/>
              <a:sym typeface="Verdana"/>
            </a:endParaRPr>
          </a:p>
          <a:p>
            <a:pPr indent="-267284" lvl="0" marL="195578" marR="0" rtl="0" algn="l">
              <a:lnSpc>
                <a:spcPct val="100000"/>
              </a:lnSpc>
              <a:spcBef>
                <a:spcPts val="0"/>
              </a:spcBef>
              <a:spcAft>
                <a:spcPts val="0"/>
              </a:spcAft>
              <a:buClr>
                <a:srgbClr val="000000"/>
              </a:buClr>
              <a:buSzPts val="2700"/>
              <a:buFont typeface="Verdana"/>
              <a:buChar char="●"/>
            </a:pPr>
            <a:r>
              <a:rPr lang="en" sz="2700">
                <a:solidFill>
                  <a:schemeClr val="dk1"/>
                </a:solidFill>
                <a:latin typeface="Verdana"/>
                <a:ea typeface="Verdana"/>
                <a:cs typeface="Verdana"/>
                <a:sym typeface="Verdana"/>
              </a:rPr>
              <a:t>wrapping plain old python functions</a:t>
            </a:r>
            <a:endParaRPr sz="2700">
              <a:solidFill>
                <a:schemeClr val="dk1"/>
              </a:solidFill>
              <a:latin typeface="Verdana"/>
              <a:ea typeface="Verdana"/>
              <a:cs typeface="Verdana"/>
              <a:sym typeface="Verdana"/>
            </a:endParaRPr>
          </a:p>
          <a:p>
            <a:pPr indent="-495936" lvl="1" marL="889000" marR="0" rtl="0" algn="l">
              <a:lnSpc>
                <a:spcPct val="100000"/>
              </a:lnSpc>
              <a:spcBef>
                <a:spcPts val="0"/>
              </a:spcBef>
              <a:spcAft>
                <a:spcPts val="0"/>
              </a:spcAft>
              <a:buClr>
                <a:schemeClr val="dk1"/>
              </a:buClr>
              <a:buSzPts val="2700"/>
              <a:buFont typeface="Verdana"/>
              <a:buChar char="○"/>
            </a:pPr>
            <a:r>
              <a:rPr lang="en" sz="2700">
                <a:solidFill>
                  <a:schemeClr val="dk1"/>
                </a:solidFill>
                <a:latin typeface="Verdana"/>
                <a:ea typeface="Verdana"/>
                <a:cs typeface="Verdana"/>
                <a:sym typeface="Verdana"/>
              </a:rPr>
              <a:t>need to specify output type</a:t>
            </a:r>
            <a:endParaRPr sz="2700">
              <a:solidFill>
                <a:schemeClr val="dk1"/>
              </a:solidFill>
              <a:latin typeface="Verdana"/>
              <a:ea typeface="Verdana"/>
              <a:cs typeface="Verdana"/>
              <a:sym typeface="Verdana"/>
            </a:endParaRPr>
          </a:p>
          <a:p>
            <a:pPr indent="0" lvl="0" marL="444500" marR="0" rtl="0" algn="l">
              <a:lnSpc>
                <a:spcPct val="100000"/>
              </a:lnSpc>
              <a:spcBef>
                <a:spcPts val="0"/>
              </a:spcBef>
              <a:spcAft>
                <a:spcPts val="0"/>
              </a:spcAft>
              <a:buNone/>
            </a:pPr>
            <a:r>
              <a:t/>
            </a:r>
            <a:endParaRPr sz="2700">
              <a:solidFill>
                <a:schemeClr val="dk1"/>
              </a:solidFill>
              <a:latin typeface="Verdana"/>
              <a:ea typeface="Verdana"/>
              <a:cs typeface="Verdana"/>
              <a:sym typeface="Verdana"/>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10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if you need something more powerful?</a:t>
            </a:r>
            <a:endParaRPr/>
          </a:p>
        </p:txBody>
      </p:sp>
      <p:sp>
        <p:nvSpPr>
          <p:cNvPr id="635" name="Google Shape;635;p10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more complex filtering?</a:t>
            </a:r>
            <a:endParaRPr/>
          </a:p>
          <a:p>
            <a:pPr indent="-342900" lvl="0" marL="457200" rtl="0" algn="l">
              <a:spcBef>
                <a:spcPts val="0"/>
              </a:spcBef>
              <a:spcAft>
                <a:spcPts val="0"/>
              </a:spcAft>
              <a:buSzPts val="1800"/>
              <a:buChar char="●"/>
            </a:pPr>
            <a:r>
              <a:rPr lang="en"/>
              <a:t>more expressive language options?</a:t>
            </a:r>
            <a:endParaRPr/>
          </a:p>
          <a:p>
            <a:pPr indent="-342900" lvl="0" marL="457200" rtl="0" algn="l">
              <a:spcBef>
                <a:spcPts val="0"/>
              </a:spcBef>
              <a:spcAft>
                <a:spcPts val="0"/>
              </a:spcAft>
              <a:buSzPts val="1800"/>
              <a:buChar char="●"/>
            </a:pPr>
            <a:r>
              <a:rPr lang="en"/>
              <a:t>how about a SQL interface to your data (without having to load it into a database?</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10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 can create a "view" onto our DataFrames</a:t>
            </a:r>
            <a:endParaRPr/>
          </a:p>
        </p:txBody>
      </p:sp>
      <p:sp>
        <p:nvSpPr>
          <p:cNvPr id="641" name="Google Shape;641;p10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every Spark DataFrame can have a view created</a:t>
            </a:r>
            <a:endParaRPr/>
          </a:p>
          <a:p>
            <a:pPr indent="-317500" lvl="1" marL="914400" rtl="0" algn="l">
              <a:spcBef>
                <a:spcPts val="0"/>
              </a:spcBef>
              <a:spcAft>
                <a:spcPts val="0"/>
              </a:spcAft>
              <a:buSzPts val="1400"/>
              <a:buChar char="○"/>
            </a:pPr>
            <a:r>
              <a:rPr lang="en"/>
              <a:t>can be temporary or permanent</a:t>
            </a:r>
            <a:endParaRPr/>
          </a:p>
          <a:p>
            <a:pPr indent="-317500" lvl="1" marL="914400" rtl="0" algn="l">
              <a:spcBef>
                <a:spcPts val="0"/>
              </a:spcBef>
              <a:spcAft>
                <a:spcPts val="0"/>
              </a:spcAft>
              <a:buSzPts val="1400"/>
              <a:buChar char="○"/>
            </a:pPr>
            <a:r>
              <a:rPr lang="en"/>
              <a:t>permanent views require more configuration</a:t>
            </a:r>
            <a:endParaRPr/>
          </a:p>
          <a:p>
            <a:pPr indent="-317500" lvl="1" marL="914400" rtl="0" algn="l">
              <a:spcBef>
                <a:spcPts val="0"/>
              </a:spcBef>
              <a:spcAft>
                <a:spcPts val="0"/>
              </a:spcAft>
              <a:buSzPts val="1400"/>
              <a:buChar char="○"/>
            </a:pPr>
            <a:r>
              <a:rPr lang="en"/>
              <a:t>we are going to use temporary views that disappear after our SparkSession ends</a:t>
            </a:r>
            <a:endParaRPr/>
          </a:p>
          <a:p>
            <a:pPr indent="0" lvl="0" marL="0" rtl="0" algn="l">
              <a:spcBef>
                <a:spcPts val="1200"/>
              </a:spcBef>
              <a:spcAft>
                <a:spcPts val="1200"/>
              </a:spcAft>
              <a:buNone/>
            </a:pPr>
            <a:r>
              <a:t/>
            </a:r>
            <a:endParaRPr/>
          </a:p>
        </p:txBody>
      </p:sp>
      <p:pic>
        <p:nvPicPr>
          <p:cNvPr id="642" name="Google Shape;642;p107"/>
          <p:cNvPicPr preferRelativeResize="0"/>
          <p:nvPr/>
        </p:nvPicPr>
        <p:blipFill>
          <a:blip r:embed="rId3">
            <a:alphaModFix/>
          </a:blip>
          <a:stretch>
            <a:fillRect/>
          </a:stretch>
        </p:blipFill>
        <p:spPr>
          <a:xfrm>
            <a:off x="0" y="2912472"/>
            <a:ext cx="9144000" cy="756656"/>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0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Spark SQL</a:t>
            </a:r>
            <a:endParaRPr/>
          </a:p>
        </p:txBody>
      </p:sp>
      <p:sp>
        <p:nvSpPr>
          <p:cNvPr id="648" name="Google Shape;648;p10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once we have a temp view, we can use it to issue SQL queries via the SparkSession object</a:t>
            </a:r>
            <a:endParaRPr/>
          </a:p>
          <a:p>
            <a:pPr indent="-342900" lvl="0" marL="457200" rtl="0" algn="l">
              <a:spcBef>
                <a:spcPts val="0"/>
              </a:spcBef>
              <a:spcAft>
                <a:spcPts val="0"/>
              </a:spcAft>
              <a:buSzPts val="1800"/>
              <a:buChar char="●"/>
            </a:pPr>
            <a:r>
              <a:rPr lang="en"/>
              <a:t>for example (note naming convention)</a:t>
            </a:r>
            <a:endParaRPr/>
          </a:p>
          <a:p>
            <a:pPr indent="0" lvl="0" marL="457200" rtl="0" algn="l">
              <a:spcBef>
                <a:spcPts val="1200"/>
              </a:spcBef>
              <a:spcAft>
                <a:spcPts val="0"/>
              </a:spcAft>
              <a:buNone/>
            </a:pPr>
            <a:r>
              <a:t/>
            </a:r>
            <a:endParaRPr/>
          </a:p>
          <a:p>
            <a:pPr indent="0" lvl="0" marL="457200" rtl="0" algn="l">
              <a:spcBef>
                <a:spcPts val="1200"/>
              </a:spcBef>
              <a:spcAft>
                <a:spcPts val="1200"/>
              </a:spcAft>
              <a:buNone/>
            </a:pPr>
            <a:r>
              <a:t/>
            </a:r>
            <a:endParaRPr/>
          </a:p>
        </p:txBody>
      </p:sp>
      <p:pic>
        <p:nvPicPr>
          <p:cNvPr id="649" name="Google Shape;649;p108"/>
          <p:cNvPicPr preferRelativeResize="0"/>
          <p:nvPr/>
        </p:nvPicPr>
        <p:blipFill>
          <a:blip r:embed="rId3">
            <a:alphaModFix/>
          </a:blip>
          <a:stretch>
            <a:fillRect/>
          </a:stretch>
        </p:blipFill>
        <p:spPr>
          <a:xfrm>
            <a:off x="0" y="2419397"/>
            <a:ext cx="9143999" cy="1069106"/>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10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55" name="Google Shape;655;p10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56" name="Google Shape;656;p109"/>
          <p:cNvPicPr preferRelativeResize="0"/>
          <p:nvPr/>
        </p:nvPicPr>
        <p:blipFill>
          <a:blip r:embed="rId3">
            <a:alphaModFix/>
          </a:blip>
          <a:stretch>
            <a:fillRect/>
          </a:stretch>
        </p:blipFill>
        <p:spPr>
          <a:xfrm>
            <a:off x="634825" y="341375"/>
            <a:ext cx="7874325" cy="59057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11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62" name="Google Shape;662;p11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63" name="Google Shape;663;p110"/>
          <p:cNvPicPr preferRelativeResize="0"/>
          <p:nvPr/>
        </p:nvPicPr>
        <p:blipFill>
          <a:blip r:embed="rId3">
            <a:alphaModFix/>
          </a:blip>
          <a:stretch>
            <a:fillRect/>
          </a:stretch>
        </p:blipFill>
        <p:spPr>
          <a:xfrm>
            <a:off x="1143000" y="0"/>
            <a:ext cx="6858000" cy="514350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11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69" name="Google Shape;669;p11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70" name="Google Shape;670;p111"/>
          <p:cNvPicPr preferRelativeResize="0"/>
          <p:nvPr/>
        </p:nvPicPr>
        <p:blipFill>
          <a:blip r:embed="rId3">
            <a:alphaModFix/>
          </a:blip>
          <a:stretch>
            <a:fillRect/>
          </a:stretch>
        </p:blipFill>
        <p:spPr>
          <a:xfrm>
            <a:off x="1143000" y="0"/>
            <a:ext cx="6858000" cy="51435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11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76" name="Google Shape;676;p11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77" name="Google Shape;677;p112"/>
          <p:cNvPicPr preferRelativeResize="0"/>
          <p:nvPr/>
        </p:nvPicPr>
        <p:blipFill>
          <a:blip r:embed="rId3">
            <a:alphaModFix/>
          </a:blip>
          <a:stretch>
            <a:fillRect/>
          </a:stretch>
        </p:blipFill>
        <p:spPr>
          <a:xfrm>
            <a:off x="1143000" y="0"/>
            <a:ext cx="6858000" cy="51435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11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83" name="Google Shape;683;p11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84" name="Google Shape;684;p113"/>
          <p:cNvPicPr preferRelativeResize="0"/>
          <p:nvPr/>
        </p:nvPicPr>
        <p:blipFill>
          <a:blip r:embed="rId3">
            <a:alphaModFix/>
          </a:blip>
          <a:stretch>
            <a:fillRect/>
          </a:stretch>
        </p:blipFill>
        <p:spPr>
          <a:xfrm>
            <a:off x="1143000" y="0"/>
            <a:ext cx="6858000" cy="51435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1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690" name="Google Shape;690;p1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691" name="Google Shape;691;p114"/>
          <p:cNvPicPr preferRelativeResize="0"/>
          <p:nvPr/>
        </p:nvPicPr>
        <p:blipFill>
          <a:blip r:embed="rId3">
            <a:alphaModFix/>
          </a:blip>
          <a:stretch>
            <a:fillRect/>
          </a:stretch>
        </p:blipFill>
        <p:spPr>
          <a:xfrm>
            <a:off x="1143000" y="0"/>
            <a:ext cx="6858000"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